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4"/>
  </p:notesMasterIdLst>
  <p:handoutMasterIdLst>
    <p:handoutMasterId r:id="rId125"/>
  </p:handoutMasterIdLst>
  <p:sldIdLst>
    <p:sldId id="256" r:id="rId2"/>
    <p:sldId id="272" r:id="rId3"/>
    <p:sldId id="277" r:id="rId4"/>
    <p:sldId id="284" r:id="rId5"/>
    <p:sldId id="283" r:id="rId6"/>
    <p:sldId id="285" r:id="rId7"/>
    <p:sldId id="372" r:id="rId8"/>
    <p:sldId id="278" r:id="rId9"/>
    <p:sldId id="412" r:id="rId10"/>
    <p:sldId id="413" r:id="rId11"/>
    <p:sldId id="357" r:id="rId12"/>
    <p:sldId id="265" r:id="rId13"/>
    <p:sldId id="273" r:id="rId14"/>
    <p:sldId id="329" r:id="rId15"/>
    <p:sldId id="347" r:id="rId16"/>
    <p:sldId id="385" r:id="rId17"/>
    <p:sldId id="330" r:id="rId18"/>
    <p:sldId id="422" r:id="rId19"/>
    <p:sldId id="331" r:id="rId20"/>
    <p:sldId id="366" r:id="rId21"/>
    <p:sldId id="368" r:id="rId22"/>
    <p:sldId id="367" r:id="rId23"/>
    <p:sldId id="364" r:id="rId24"/>
    <p:sldId id="410" r:id="rId25"/>
    <p:sldId id="332" r:id="rId26"/>
    <p:sldId id="394" r:id="rId27"/>
    <p:sldId id="274" r:id="rId28"/>
    <p:sldId id="414" r:id="rId29"/>
    <p:sldId id="415" r:id="rId30"/>
    <p:sldId id="398" r:id="rId31"/>
    <p:sldId id="333" r:id="rId32"/>
    <p:sldId id="371" r:id="rId33"/>
    <p:sldId id="334" r:id="rId34"/>
    <p:sldId id="417" r:id="rId35"/>
    <p:sldId id="418" r:id="rId36"/>
    <p:sldId id="419" r:id="rId37"/>
    <p:sldId id="420" r:id="rId38"/>
    <p:sldId id="421" r:id="rId39"/>
    <p:sldId id="383" r:id="rId40"/>
    <p:sldId id="335" r:id="rId41"/>
    <p:sldId id="337" r:id="rId42"/>
    <p:sldId id="399" r:id="rId43"/>
    <p:sldId id="431" r:id="rId44"/>
    <p:sldId id="373" r:id="rId45"/>
    <p:sldId id="360" r:id="rId46"/>
    <p:sldId id="338" r:id="rId47"/>
    <p:sldId id="339" r:id="rId48"/>
    <p:sldId id="340" r:id="rId49"/>
    <p:sldId id="400" r:id="rId50"/>
    <p:sldId id="341" r:id="rId51"/>
    <p:sldId id="355" r:id="rId52"/>
    <p:sldId id="395" r:id="rId53"/>
    <p:sldId id="432" r:id="rId54"/>
    <p:sldId id="430" r:id="rId55"/>
    <p:sldId id="276" r:id="rId56"/>
    <p:sldId id="362" r:id="rId57"/>
    <p:sldId id="433" r:id="rId58"/>
    <p:sldId id="346" r:id="rId59"/>
    <p:sldId id="343" r:id="rId60"/>
    <p:sldId id="344" r:id="rId61"/>
    <p:sldId id="356" r:id="rId62"/>
    <p:sldId id="267" r:id="rId63"/>
    <p:sldId id="279" r:id="rId64"/>
    <p:sldId id="288" r:id="rId65"/>
    <p:sldId id="290" r:id="rId66"/>
    <p:sldId id="434" r:id="rId67"/>
    <p:sldId id="289" r:id="rId68"/>
    <p:sldId id="315" r:id="rId69"/>
    <p:sldId id="316" r:id="rId70"/>
    <p:sldId id="317" r:id="rId71"/>
    <p:sldId id="291" r:id="rId72"/>
    <p:sldId id="292" r:id="rId73"/>
    <p:sldId id="293" r:id="rId74"/>
    <p:sldId id="294" r:id="rId75"/>
    <p:sldId id="295" r:id="rId76"/>
    <p:sldId id="296" r:id="rId77"/>
    <p:sldId id="299" r:id="rId78"/>
    <p:sldId id="406" r:id="rId79"/>
    <p:sldId id="298" r:id="rId80"/>
    <p:sldId id="301" r:id="rId81"/>
    <p:sldId id="302" r:id="rId82"/>
    <p:sldId id="303" r:id="rId83"/>
    <p:sldId id="304" r:id="rId84"/>
    <p:sldId id="305" r:id="rId85"/>
    <p:sldId id="306" r:id="rId86"/>
    <p:sldId id="307" r:id="rId87"/>
    <p:sldId id="403" r:id="rId88"/>
    <p:sldId id="402" r:id="rId89"/>
    <p:sldId id="401" r:id="rId90"/>
    <p:sldId id="308" r:id="rId91"/>
    <p:sldId id="311" r:id="rId92"/>
    <p:sldId id="374" r:id="rId93"/>
    <p:sldId id="377" r:id="rId94"/>
    <p:sldId id="378" r:id="rId95"/>
    <p:sldId id="379" r:id="rId96"/>
    <p:sldId id="380" r:id="rId97"/>
    <p:sldId id="381" r:id="rId98"/>
    <p:sldId id="382" r:id="rId99"/>
    <p:sldId id="314" r:id="rId100"/>
    <p:sldId id="411" r:id="rId101"/>
    <p:sldId id="354" r:id="rId102"/>
    <p:sldId id="268" r:id="rId103"/>
    <p:sldId id="280" r:id="rId104"/>
    <p:sldId id="318" r:id="rId105"/>
    <p:sldId id="319" r:id="rId106"/>
    <p:sldId id="320" r:id="rId107"/>
    <p:sldId id="326" r:id="rId108"/>
    <p:sldId id="325" r:id="rId109"/>
    <p:sldId id="404" r:id="rId110"/>
    <p:sldId id="405" r:id="rId111"/>
    <p:sldId id="324" r:id="rId112"/>
    <p:sldId id="353" r:id="rId113"/>
    <p:sldId id="269" r:id="rId114"/>
    <p:sldId id="281" r:id="rId115"/>
    <p:sldId id="349" r:id="rId116"/>
    <p:sldId id="350" r:id="rId117"/>
    <p:sldId id="352" r:id="rId118"/>
    <p:sldId id="261" r:id="rId119"/>
    <p:sldId id="363" r:id="rId120"/>
    <p:sldId id="263" r:id="rId121"/>
    <p:sldId id="262" r:id="rId122"/>
    <p:sldId id="270" r:id="rId1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D606BC7-D1CB-A342-8002-8ED2889A2BFF}">
          <p14:sldIdLst>
            <p14:sldId id="256"/>
            <p14:sldId id="272"/>
            <p14:sldId id="277"/>
            <p14:sldId id="284"/>
            <p14:sldId id="283"/>
            <p14:sldId id="285"/>
            <p14:sldId id="372"/>
            <p14:sldId id="278"/>
            <p14:sldId id="412"/>
            <p14:sldId id="413"/>
            <p14:sldId id="357"/>
          </p14:sldIdLst>
        </p14:section>
        <p14:section name="Part I" id="{DDE72874-39AD-D94A-8FE8-B98D6E7CA1C0}">
          <p14:sldIdLst>
            <p14:sldId id="265"/>
            <p14:sldId id="273"/>
            <p14:sldId id="329"/>
            <p14:sldId id="347"/>
            <p14:sldId id="385"/>
            <p14:sldId id="330"/>
            <p14:sldId id="422"/>
            <p14:sldId id="331"/>
            <p14:sldId id="366"/>
            <p14:sldId id="368"/>
            <p14:sldId id="367"/>
            <p14:sldId id="364"/>
            <p14:sldId id="410"/>
            <p14:sldId id="332"/>
            <p14:sldId id="394"/>
            <p14:sldId id="274"/>
            <p14:sldId id="414"/>
            <p14:sldId id="415"/>
            <p14:sldId id="398"/>
            <p14:sldId id="333"/>
            <p14:sldId id="371"/>
            <p14:sldId id="334"/>
            <p14:sldId id="417"/>
            <p14:sldId id="418"/>
            <p14:sldId id="419"/>
            <p14:sldId id="420"/>
            <p14:sldId id="421"/>
            <p14:sldId id="383"/>
            <p14:sldId id="335"/>
            <p14:sldId id="337"/>
            <p14:sldId id="399"/>
            <p14:sldId id="431"/>
            <p14:sldId id="373"/>
            <p14:sldId id="360"/>
            <p14:sldId id="338"/>
            <p14:sldId id="339"/>
            <p14:sldId id="340"/>
            <p14:sldId id="400"/>
            <p14:sldId id="341"/>
            <p14:sldId id="355"/>
            <p14:sldId id="395"/>
            <p14:sldId id="432"/>
            <p14:sldId id="430"/>
            <p14:sldId id="276"/>
            <p14:sldId id="362"/>
            <p14:sldId id="433"/>
            <p14:sldId id="346"/>
            <p14:sldId id="343"/>
            <p14:sldId id="344"/>
            <p14:sldId id="356"/>
          </p14:sldIdLst>
        </p14:section>
        <p14:section name="Part II" id="{AC06E266-1A17-8F4E-8E1C-3688435BCA4B}">
          <p14:sldIdLst>
            <p14:sldId id="267"/>
            <p14:sldId id="279"/>
            <p14:sldId id="288"/>
            <p14:sldId id="290"/>
            <p14:sldId id="434"/>
            <p14:sldId id="289"/>
            <p14:sldId id="315"/>
            <p14:sldId id="316"/>
            <p14:sldId id="317"/>
            <p14:sldId id="291"/>
            <p14:sldId id="292"/>
            <p14:sldId id="293"/>
            <p14:sldId id="294"/>
            <p14:sldId id="295"/>
            <p14:sldId id="296"/>
            <p14:sldId id="299"/>
            <p14:sldId id="406"/>
            <p14:sldId id="298"/>
            <p14:sldId id="301"/>
            <p14:sldId id="302"/>
            <p14:sldId id="303"/>
            <p14:sldId id="304"/>
            <p14:sldId id="305"/>
            <p14:sldId id="306"/>
            <p14:sldId id="307"/>
            <p14:sldId id="403"/>
            <p14:sldId id="402"/>
            <p14:sldId id="401"/>
            <p14:sldId id="308"/>
            <p14:sldId id="311"/>
            <p14:sldId id="374"/>
            <p14:sldId id="377"/>
            <p14:sldId id="378"/>
            <p14:sldId id="379"/>
            <p14:sldId id="380"/>
            <p14:sldId id="381"/>
            <p14:sldId id="382"/>
            <p14:sldId id="314"/>
            <p14:sldId id="411"/>
            <p14:sldId id="354"/>
          </p14:sldIdLst>
        </p14:section>
        <p14:section name="Part III" id="{91EB643C-BB9E-874B-BF7D-0BABD9F6E173}">
          <p14:sldIdLst>
            <p14:sldId id="268"/>
            <p14:sldId id="280"/>
            <p14:sldId id="318"/>
            <p14:sldId id="319"/>
            <p14:sldId id="320"/>
            <p14:sldId id="326"/>
            <p14:sldId id="325"/>
            <p14:sldId id="404"/>
            <p14:sldId id="405"/>
            <p14:sldId id="324"/>
            <p14:sldId id="353"/>
          </p14:sldIdLst>
        </p14:section>
        <p14:section name="Conclusions" id="{00C0D9D1-0FFF-DC4A-A133-D9BBF9499DA9}">
          <p14:sldIdLst>
            <p14:sldId id="269"/>
            <p14:sldId id="281"/>
            <p14:sldId id="349"/>
            <p14:sldId id="350"/>
            <p14:sldId id="352"/>
            <p14:sldId id="261"/>
            <p14:sldId id="363"/>
            <p14:sldId id="263"/>
            <p14:sldId id="262"/>
            <p14:sldId id="27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87" autoAdjust="0"/>
    <p:restoredTop sz="93252" autoAdjust="0"/>
  </p:normalViewPr>
  <p:slideViewPr>
    <p:cSldViewPr snapToGrid="0" snapToObjects="1">
      <p:cViewPr varScale="1">
        <p:scale>
          <a:sx n="111" d="100"/>
          <a:sy n="111" d="100"/>
        </p:scale>
        <p:origin x="-368" y="-120"/>
      </p:cViewPr>
      <p:guideLst>
        <p:guide orient="horz" pos="3873"/>
        <p:guide pos="51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notesMaster" Target="notesMasters/notesMaster1.xml"/><Relationship Id="rId125" Type="http://schemas.openxmlformats.org/officeDocument/2006/relationships/handoutMaster" Target="handoutMasters/handoutMaster1.xml"/><Relationship Id="rId126" Type="http://schemas.openxmlformats.org/officeDocument/2006/relationships/printerSettings" Target="printerSettings/printerSettings1.bin"/><Relationship Id="rId127" Type="http://schemas.openxmlformats.org/officeDocument/2006/relationships/presProps" Target="presProps.xml"/><Relationship Id="rId128" Type="http://schemas.openxmlformats.org/officeDocument/2006/relationships/viewProps" Target="viewProps.xml"/><Relationship Id="rId12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58F01-5690-8548-B644-66BF7E223246}" type="datetimeFigureOut">
              <a:rPr lang="en-US" smtClean="0"/>
              <a:t>02/02/15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445D4-9FE5-D743-A83B-101850704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130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78.png>
</file>

<file path=ppt/media/image179.png>
</file>

<file path=ppt/media/image187.png>
</file>

<file path=ppt/media/image188.png>
</file>

<file path=ppt/media/image189.png>
</file>

<file path=ppt/media/image190.png>
</file>

<file path=ppt/media/image1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AC560-8470-AB4E-A983-600FC81300A3}" type="datetimeFigureOut">
              <a:rPr lang="en-US" smtClean="0"/>
              <a:t>02/02/15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B374E-8AD7-014C-9047-CD208F49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390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8649-D2A0-4B4A-B636-B9CBC54D8663}" type="datetime1">
              <a:rPr lang="en-US" smtClean="0"/>
              <a:t>02/02/15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04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E147A-C422-A147-BE87-2D73D5D40EEA}" type="datetime1">
              <a:rPr lang="en-US" smtClean="0"/>
              <a:t>02/02/15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35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0D40-61A5-5345-AA33-A6DBC09F1761}" type="datetime1">
              <a:rPr lang="en-US" smtClean="0"/>
              <a:t>02/02/15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54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C8EF1-8CF3-5148-8D2B-9D76F5D14668}" type="datetime1">
              <a:rPr lang="en-US" smtClean="0"/>
              <a:t>02/02/15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97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161A4-3FFA-3340-919B-E1EFFC8D5DBB}" type="datetime1">
              <a:rPr lang="en-US" smtClean="0"/>
              <a:t>02/02/15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931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6C50D-5105-CE44-8562-3D56037955E5}" type="datetime1">
              <a:rPr lang="en-US" smtClean="0"/>
              <a:t>02/02/15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994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777F6-D9FD-4847-A121-664D6D4BA845}" type="datetime1">
              <a:rPr lang="en-US" smtClean="0"/>
              <a:t>02/02/15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7D29C-FE06-9045-9738-2A69F3FC12C2}" type="datetime1">
              <a:rPr lang="en-US" smtClean="0"/>
              <a:t>02/02/15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260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DF575-5D85-644B-85B4-FD405DA28047}" type="datetime1">
              <a:rPr lang="en-US" smtClean="0"/>
              <a:t>02/02/15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7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8FD90-53B1-4B42-B57A-644812680E97}" type="datetime1">
              <a:rPr lang="en-US" smtClean="0"/>
              <a:t>02/02/15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99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60B35-D7FD-A044-B9E2-D94E4CC8687A}" type="datetime1">
              <a:rPr lang="en-US" smtClean="0"/>
              <a:t>02/02/15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22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9B2D9-5584-854A-9316-355D39441805}" type="datetime1">
              <a:rPr lang="en-US" smtClean="0"/>
              <a:t>02/02/15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Part II: Studying the Linear Ordering Problem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5F747-FAD8-194E-A6FC-E1CF65DCD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01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9.emf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emf"/><Relationship Id="rId4" Type="http://schemas.openxmlformats.org/officeDocument/2006/relationships/image" Target="../media/image172.emf"/><Relationship Id="rId5" Type="http://schemas.openxmlformats.org/officeDocument/2006/relationships/image" Target="../media/image17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0.emf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4.emf"/><Relationship Id="rId3" Type="http://schemas.openxmlformats.org/officeDocument/2006/relationships/image" Target="../media/image175.emf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6.emf"/><Relationship Id="rId3" Type="http://schemas.openxmlformats.org/officeDocument/2006/relationships/image" Target="../media/image177.emf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8.png"/><Relationship Id="rId3" Type="http://schemas.openxmlformats.org/officeDocument/2006/relationships/image" Target="../media/image179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4" Type="http://schemas.openxmlformats.org/officeDocument/2006/relationships/image" Target="../media/image181.emf"/><Relationship Id="rId5" Type="http://schemas.openxmlformats.org/officeDocument/2006/relationships/image" Target="../media/image179.png"/><Relationship Id="rId6" Type="http://schemas.openxmlformats.org/officeDocument/2006/relationships/image" Target="../media/image18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8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3.emf"/><Relationship Id="rId3" Type="http://schemas.openxmlformats.org/officeDocument/2006/relationships/image" Target="../media/image180.emf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4.emf"/><Relationship Id="rId3" Type="http://schemas.openxmlformats.org/officeDocument/2006/relationships/image" Target="../media/image18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5.emf"/><Relationship Id="rId4" Type="http://schemas.openxmlformats.org/officeDocument/2006/relationships/image" Target="../media/image18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4.emf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.png"/><Relationship Id="rId4" Type="http://schemas.openxmlformats.org/officeDocument/2006/relationships/image" Target="../media/image18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7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0.png"/><Relationship Id="rId3" Type="http://schemas.openxmlformats.org/officeDocument/2006/relationships/image" Target="../media/image19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37.emf"/><Relationship Id="rId20" Type="http://schemas.openxmlformats.org/officeDocument/2006/relationships/image" Target="../media/image48.emf"/><Relationship Id="rId21" Type="http://schemas.openxmlformats.org/officeDocument/2006/relationships/image" Target="../media/image49.emf"/><Relationship Id="rId22" Type="http://schemas.openxmlformats.org/officeDocument/2006/relationships/image" Target="../media/image50.emf"/><Relationship Id="rId23" Type="http://schemas.openxmlformats.org/officeDocument/2006/relationships/image" Target="../media/image51.emf"/><Relationship Id="rId24" Type="http://schemas.openxmlformats.org/officeDocument/2006/relationships/image" Target="../media/image52.emf"/><Relationship Id="rId25" Type="http://schemas.openxmlformats.org/officeDocument/2006/relationships/image" Target="../media/image53.emf"/><Relationship Id="rId10" Type="http://schemas.openxmlformats.org/officeDocument/2006/relationships/image" Target="../media/image38.emf"/><Relationship Id="rId11" Type="http://schemas.openxmlformats.org/officeDocument/2006/relationships/image" Target="../media/image39.emf"/><Relationship Id="rId12" Type="http://schemas.openxmlformats.org/officeDocument/2006/relationships/image" Target="../media/image40.emf"/><Relationship Id="rId13" Type="http://schemas.openxmlformats.org/officeDocument/2006/relationships/image" Target="../media/image41.emf"/><Relationship Id="rId14" Type="http://schemas.openxmlformats.org/officeDocument/2006/relationships/image" Target="../media/image42.emf"/><Relationship Id="rId15" Type="http://schemas.openxmlformats.org/officeDocument/2006/relationships/image" Target="../media/image43.emf"/><Relationship Id="rId16" Type="http://schemas.openxmlformats.org/officeDocument/2006/relationships/image" Target="../media/image44.emf"/><Relationship Id="rId17" Type="http://schemas.openxmlformats.org/officeDocument/2006/relationships/image" Target="../media/image45.emf"/><Relationship Id="rId18" Type="http://schemas.openxmlformats.org/officeDocument/2006/relationships/image" Target="../media/image46.emf"/><Relationship Id="rId19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4" Type="http://schemas.openxmlformats.org/officeDocument/2006/relationships/image" Target="../media/image57.emf"/><Relationship Id="rId5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7.emf"/><Relationship Id="rId12" Type="http://schemas.openxmlformats.org/officeDocument/2006/relationships/image" Target="../media/image68.emf"/><Relationship Id="rId13" Type="http://schemas.openxmlformats.org/officeDocument/2006/relationships/image" Target="../media/image69.emf"/><Relationship Id="rId14" Type="http://schemas.openxmlformats.org/officeDocument/2006/relationships/image" Target="../media/image70.emf"/><Relationship Id="rId15" Type="http://schemas.openxmlformats.org/officeDocument/2006/relationships/image" Target="../media/image7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Relationship Id="rId3" Type="http://schemas.openxmlformats.org/officeDocument/2006/relationships/image" Target="../media/image59.emf"/><Relationship Id="rId4" Type="http://schemas.openxmlformats.org/officeDocument/2006/relationships/image" Target="../media/image60.emf"/><Relationship Id="rId5" Type="http://schemas.openxmlformats.org/officeDocument/2006/relationships/image" Target="../media/image61.emf"/><Relationship Id="rId6" Type="http://schemas.openxmlformats.org/officeDocument/2006/relationships/image" Target="../media/image62.emf"/><Relationship Id="rId7" Type="http://schemas.openxmlformats.org/officeDocument/2006/relationships/image" Target="../media/image63.emf"/><Relationship Id="rId8" Type="http://schemas.openxmlformats.org/officeDocument/2006/relationships/image" Target="../media/image64.emf"/><Relationship Id="rId9" Type="http://schemas.openxmlformats.org/officeDocument/2006/relationships/image" Target="../media/image65.emf"/><Relationship Id="rId10" Type="http://schemas.openxmlformats.org/officeDocument/2006/relationships/image" Target="../media/image6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6" Type="http://schemas.openxmlformats.org/officeDocument/2006/relationships/image" Target="../media/image79.emf"/><Relationship Id="rId7" Type="http://schemas.openxmlformats.org/officeDocument/2006/relationships/image" Target="../media/image80.emf"/><Relationship Id="rId8" Type="http://schemas.openxmlformats.org/officeDocument/2006/relationships/image" Target="../media/image81.emf"/><Relationship Id="rId9" Type="http://schemas.openxmlformats.org/officeDocument/2006/relationships/image" Target="../media/image82.emf"/><Relationship Id="rId10" Type="http://schemas.openxmlformats.org/officeDocument/2006/relationships/image" Target="../media/image8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4" Type="http://schemas.openxmlformats.org/officeDocument/2006/relationships/image" Target="../media/image31.emf"/><Relationship Id="rId5" Type="http://schemas.openxmlformats.org/officeDocument/2006/relationships/image" Target="../media/image84.emf"/><Relationship Id="rId6" Type="http://schemas.openxmlformats.org/officeDocument/2006/relationships/image" Target="../media/image85.emf"/><Relationship Id="rId7" Type="http://schemas.openxmlformats.org/officeDocument/2006/relationships/image" Target="../media/image86.emf"/><Relationship Id="rId8" Type="http://schemas.openxmlformats.org/officeDocument/2006/relationships/image" Target="../media/image32.emf"/><Relationship Id="rId9" Type="http://schemas.openxmlformats.org/officeDocument/2006/relationships/image" Target="../media/image8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4" Type="http://schemas.openxmlformats.org/officeDocument/2006/relationships/image" Target="../media/image90.emf"/><Relationship Id="rId5" Type="http://schemas.openxmlformats.org/officeDocument/2006/relationships/image" Target="../media/image9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4" Type="http://schemas.openxmlformats.org/officeDocument/2006/relationships/image" Target="../media/image94.emf"/><Relationship Id="rId5" Type="http://schemas.openxmlformats.org/officeDocument/2006/relationships/image" Target="../media/image95.emf"/><Relationship Id="rId6" Type="http://schemas.openxmlformats.org/officeDocument/2006/relationships/image" Target="../media/image96.emf"/><Relationship Id="rId7" Type="http://schemas.openxmlformats.org/officeDocument/2006/relationships/image" Target="../media/image97.emf"/><Relationship Id="rId8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4" Type="http://schemas.openxmlformats.org/officeDocument/2006/relationships/image" Target="../media/image101.emf"/><Relationship Id="rId5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9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3.emf"/><Relationship Id="rId3" Type="http://schemas.openxmlformats.org/officeDocument/2006/relationships/image" Target="../media/image104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4" Type="http://schemas.openxmlformats.org/officeDocument/2006/relationships/image" Target="../media/image104.emf"/><Relationship Id="rId5" Type="http://schemas.openxmlformats.org/officeDocument/2006/relationships/image" Target="../media/image107.emf"/><Relationship Id="rId6" Type="http://schemas.openxmlformats.org/officeDocument/2006/relationships/image" Target="../media/image10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4" Type="http://schemas.openxmlformats.org/officeDocument/2006/relationships/image" Target="../media/image107.emf"/><Relationship Id="rId5" Type="http://schemas.openxmlformats.org/officeDocument/2006/relationships/image" Target="../media/image110.emf"/><Relationship Id="rId6" Type="http://schemas.openxmlformats.org/officeDocument/2006/relationships/image" Target="../media/image1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9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5" Type="http://schemas.openxmlformats.org/officeDocument/2006/relationships/image" Target="../media/image115.emf"/><Relationship Id="rId6" Type="http://schemas.openxmlformats.org/officeDocument/2006/relationships/image" Target="../media/image116.emf"/><Relationship Id="rId7" Type="http://schemas.openxmlformats.org/officeDocument/2006/relationships/image" Target="../media/image1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2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6" Type="http://schemas.openxmlformats.org/officeDocument/2006/relationships/image" Target="../media/image115.emf"/><Relationship Id="rId7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8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6" Type="http://schemas.openxmlformats.org/officeDocument/2006/relationships/image" Target="../media/image115.emf"/><Relationship Id="rId7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9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5" Type="http://schemas.openxmlformats.org/officeDocument/2006/relationships/image" Target="../media/image115.emf"/><Relationship Id="rId6" Type="http://schemas.openxmlformats.org/officeDocument/2006/relationships/image" Target="../media/image116.emf"/><Relationship Id="rId7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2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Relationship Id="rId3" Type="http://schemas.openxmlformats.org/officeDocument/2006/relationships/image" Target="../media/image104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2.emf"/><Relationship Id="rId3" Type="http://schemas.openxmlformats.org/officeDocument/2006/relationships/image" Target="../media/image104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3.emf"/><Relationship Id="rId3" Type="http://schemas.openxmlformats.org/officeDocument/2006/relationships/image" Target="../media/image104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4.emf"/><Relationship Id="rId3" Type="http://schemas.openxmlformats.org/officeDocument/2006/relationships/image" Target="../media/image104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5.emf"/><Relationship Id="rId3" Type="http://schemas.openxmlformats.org/officeDocument/2006/relationships/image" Target="../media/image104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5" Type="http://schemas.openxmlformats.org/officeDocument/2006/relationships/image" Target="../media/image129.emf"/><Relationship Id="rId6" Type="http://schemas.openxmlformats.org/officeDocument/2006/relationships/image" Target="../media/image130.emf"/><Relationship Id="rId7" Type="http://schemas.openxmlformats.org/officeDocument/2006/relationships/image" Target="../media/image1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6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5" Type="http://schemas.openxmlformats.org/officeDocument/2006/relationships/image" Target="../media/image129.emf"/><Relationship Id="rId6" Type="http://schemas.openxmlformats.org/officeDocument/2006/relationships/image" Target="../media/image130.emf"/><Relationship Id="rId7" Type="http://schemas.openxmlformats.org/officeDocument/2006/relationships/image" Target="../media/image1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6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5" Type="http://schemas.openxmlformats.org/officeDocument/2006/relationships/image" Target="../media/image129.emf"/><Relationship Id="rId6" Type="http://schemas.openxmlformats.org/officeDocument/2006/relationships/image" Target="../media/image130.emf"/><Relationship Id="rId7" Type="http://schemas.openxmlformats.org/officeDocument/2006/relationships/image" Target="../media/image1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6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5" Type="http://schemas.openxmlformats.org/officeDocument/2006/relationships/image" Target="../media/image129.emf"/><Relationship Id="rId6" Type="http://schemas.openxmlformats.org/officeDocument/2006/relationships/image" Target="../media/image130.emf"/><Relationship Id="rId7" Type="http://schemas.openxmlformats.org/officeDocument/2006/relationships/image" Target="../media/image1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2.em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4.emf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4" Type="http://schemas.openxmlformats.org/officeDocument/2006/relationships/image" Target="../media/image137.emf"/><Relationship Id="rId5" Type="http://schemas.openxmlformats.org/officeDocument/2006/relationships/image" Target="../media/image1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5.emf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4" Type="http://schemas.openxmlformats.org/officeDocument/2006/relationships/image" Target="../media/image141.emf"/><Relationship Id="rId5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9.em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3.em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4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emf"/><Relationship Id="rId4" Type="http://schemas.openxmlformats.org/officeDocument/2006/relationships/image" Target="../media/image147.emf"/><Relationship Id="rId5" Type="http://schemas.openxmlformats.org/officeDocument/2006/relationships/image" Target="../media/image1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5.emf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emf"/><Relationship Id="rId4" Type="http://schemas.openxmlformats.org/officeDocument/2006/relationships/image" Target="../media/image147.emf"/><Relationship Id="rId5" Type="http://schemas.openxmlformats.org/officeDocument/2006/relationships/image" Target="../media/image14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5.emf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emf"/><Relationship Id="rId4" Type="http://schemas.openxmlformats.org/officeDocument/2006/relationships/image" Target="../media/image147.emf"/><Relationship Id="rId5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emf"/><Relationship Id="rId4" Type="http://schemas.openxmlformats.org/officeDocument/2006/relationships/image" Target="../media/image152.emf"/><Relationship Id="rId5" Type="http://schemas.openxmlformats.org/officeDocument/2006/relationships/image" Target="../media/image153.emf"/><Relationship Id="rId6" Type="http://schemas.openxmlformats.org/officeDocument/2006/relationships/image" Target="../media/image15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5.emf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6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7.emf"/><Relationship Id="rId3" Type="http://schemas.openxmlformats.org/officeDocument/2006/relationships/image" Target="../media/image158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9.emf"/><Relationship Id="rId3" Type="http://schemas.openxmlformats.org/officeDocument/2006/relationships/image" Target="../media/image160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1.emf"/><Relationship Id="rId3" Type="http://schemas.openxmlformats.org/officeDocument/2006/relationships/image" Target="../media/image162.emf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3.emf"/><Relationship Id="rId3" Type="http://schemas.openxmlformats.org/officeDocument/2006/relationships/image" Target="../media/image164.em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5.emf"/><Relationship Id="rId3" Type="http://schemas.openxmlformats.org/officeDocument/2006/relationships/image" Target="../media/image166.emf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7.emf"/><Relationship Id="rId3" Type="http://schemas.openxmlformats.org/officeDocument/2006/relationships/image" Target="../media/image168.emf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18649"/>
            <a:ext cx="7772400" cy="2379442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latin typeface="EHUSans Light"/>
                <a:cs typeface="EHUSans Light"/>
              </a:rPr>
              <a:t>Solving Permutation Problems with 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3600" dirty="0" smtClean="0">
                <a:latin typeface="EHUSans Light"/>
                <a:cs typeface="EHUSans Light"/>
              </a:rPr>
              <a:t>Estimation of Distribution Algorithms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3600" dirty="0" smtClean="0">
                <a:latin typeface="EHUSans Light"/>
                <a:cs typeface="EHUSans Light"/>
              </a:rPr>
              <a:t>and Extensions Thereof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0268" y="4444478"/>
            <a:ext cx="7086600" cy="412882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Josu Ceberio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pic>
        <p:nvPicPr>
          <p:cNvPr id="5" name="Picture 4" descr="logo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98256"/>
            <a:ext cx="9160281" cy="122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863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urope_tsp_diagr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5" y="0"/>
            <a:ext cx="9012735" cy="6858000"/>
          </a:xfrm>
          <a:prstGeom prst="rect">
            <a:avLst/>
          </a:prstGeom>
        </p:spPr>
      </p:pic>
      <p:sp useBgFill="1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470" y="211522"/>
            <a:ext cx="8539200" cy="1268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>
                <a:latin typeface="EHUSans Light"/>
                <a:cs typeface="EHUSans Light"/>
              </a:rPr>
              <a:t>optimization </a:t>
            </a:r>
            <a:r>
              <a:rPr lang="en-US" sz="3600" dirty="0" smtClean="0">
                <a:latin typeface="EHUSans Light"/>
                <a:cs typeface="EHUSans Light"/>
              </a:rPr>
              <a:t>problems</a:t>
            </a:r>
            <a:r>
              <a:rPr lang="en-US" dirty="0" smtClean="0">
                <a:latin typeface="EHUSans Light"/>
                <a:cs typeface="EHUSans Light"/>
              </a:rPr>
              <a:t/>
            </a:r>
            <a:br>
              <a:rPr lang="en-US" dirty="0" smtClean="0">
                <a:latin typeface="EHUSans Light"/>
                <a:cs typeface="EHUSans Light"/>
              </a:rPr>
            </a:br>
            <a:r>
              <a:rPr lang="en-US" sz="2400" dirty="0">
                <a:solidFill>
                  <a:srgbClr val="3366FF"/>
                </a:solidFill>
                <a:latin typeface="EHUSans Light"/>
                <a:cs typeface="EHUSans Light"/>
              </a:rPr>
              <a:t>Travelling Salesman 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Problem (TSP)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43903" y="2144009"/>
            <a:ext cx="1788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Possible routes: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09300" y="5710924"/>
            <a:ext cx="31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1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001" y="3161254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6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78435" y="5526258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4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67004" y="4237670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5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90165" y="2854811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EHUSans"/>
                <a:cs typeface="EHUSans"/>
              </a:rPr>
              <a:t>7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53439" y="2508979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8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71177" y="160600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9</a:t>
            </a:r>
            <a:endParaRPr lang="en-US" dirty="0">
              <a:latin typeface="EHUSans"/>
              <a:cs typeface="EHUSans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2425079" y="5532299"/>
            <a:ext cx="38320" cy="28683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425079" y="3452624"/>
            <a:ext cx="0" cy="1876818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463399" y="2854812"/>
            <a:ext cx="597490" cy="43527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315297" y="1823644"/>
            <a:ext cx="1593523" cy="878848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5079318" y="1926489"/>
            <a:ext cx="399117" cy="84113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10" idx="1"/>
          </p:cNvCxnSpPr>
          <p:nvPr/>
        </p:nvCxnSpPr>
        <p:spPr>
          <a:xfrm flipH="1">
            <a:off x="4567004" y="3024287"/>
            <a:ext cx="981247" cy="1398049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4517059" y="4557064"/>
            <a:ext cx="782514" cy="1044129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538807" y="4615945"/>
            <a:ext cx="1760766" cy="1094979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315297" y="4547802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3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</a:t>
            </a:fld>
            <a:endParaRPr lang="en-US"/>
          </a:p>
        </p:txBody>
      </p: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01" y="2508979"/>
            <a:ext cx="1612900" cy="3048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6" name="TextBox 25"/>
          <p:cNvSpPr txBox="1"/>
          <p:nvPr/>
        </p:nvSpPr>
        <p:spPr>
          <a:xfrm>
            <a:off x="2143193" y="502071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2</a:t>
            </a:r>
            <a:endParaRPr lang="en-US" dirty="0">
              <a:latin typeface="EHUSans"/>
              <a:cs typeface="EHUSans"/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2514031" y="4615945"/>
            <a:ext cx="831822" cy="1279645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879" y="2638911"/>
            <a:ext cx="1409700" cy="2159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052" y="2975858"/>
            <a:ext cx="17018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65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999038" y="6214587"/>
            <a:ext cx="165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EHUSans"/>
                <a:cs typeface="EHUSans"/>
              </a:rPr>
              <a:t>278 instances</a:t>
            </a:r>
            <a:endParaRPr lang="en-US" dirty="0">
              <a:solidFill>
                <a:schemeClr val="bg1"/>
              </a:solidFill>
              <a:latin typeface="EHUSans"/>
              <a:cs typeface="EHUSans"/>
            </a:endParaRPr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Experiments</a:t>
            </a:r>
            <a:b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Execution time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100</a:t>
            </a:fld>
            <a:endParaRPr lang="en-US"/>
          </a:p>
        </p:txBody>
      </p:sp>
      <p:pic>
        <p:nvPicPr>
          <p:cNvPr id="3" name="Picture 2" descr="Fig9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918" y="1620890"/>
            <a:ext cx="7020000" cy="4680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31520" y="6319163"/>
            <a:ext cx="1646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10000 iterations </a:t>
            </a:r>
            <a:endParaRPr lang="en-US" sz="1600" dirty="0"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982989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999038" y="6214587"/>
            <a:ext cx="165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EHUSans"/>
                <a:cs typeface="EHUSans"/>
              </a:rPr>
              <a:t>278 instances</a:t>
            </a:r>
            <a:endParaRPr lang="en-US" dirty="0">
              <a:solidFill>
                <a:schemeClr val="bg1"/>
              </a:solidFill>
              <a:latin typeface="EHUSans"/>
              <a:cs typeface="EHUSans"/>
            </a:endParaRPr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Conclusions</a:t>
            </a:r>
            <a:endParaRPr lang="en-US" sz="36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 A theoretical study of the LOP under the insert neighborhood was carried out.</a:t>
            </a:r>
          </a:p>
          <a:p>
            <a:pPr>
              <a:buClr>
                <a:srgbClr val="3366FF"/>
              </a:buClr>
            </a:pPr>
            <a:endParaRPr lang="en-US" sz="18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8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A method to detect the insert operations that do not produce local optima solutions was proposed.</a:t>
            </a:r>
          </a:p>
          <a:p>
            <a:pPr>
              <a:buClr>
                <a:srgbClr val="3366FF"/>
              </a:buClr>
            </a:pP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800" dirty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As a result, the restricted neighborhood was introduced.</a:t>
            </a:r>
          </a:p>
          <a:p>
            <a:pPr>
              <a:buClr>
                <a:srgbClr val="3366FF"/>
              </a:buClr>
            </a:pP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800" dirty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Experiments confirmed the validity of the new neighborhood outperforming the two state-of-the-art algorithms.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455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4040647"/>
            <a:ext cx="8888886" cy="1231562"/>
          </a:xfrm>
        </p:spPr>
        <p:txBody>
          <a:bodyPr anchor="b">
            <a:normAutofit/>
          </a:bodyPr>
          <a:lstStyle/>
          <a:p>
            <a:pPr marL="357188" lvl="1" indent="-342900" algn="r" defTabSz="266700"/>
            <a:r>
              <a:rPr lang="en-US" sz="3200" dirty="0" smtClean="0">
                <a:latin typeface="EHUSans Light"/>
                <a:cs typeface="EHUSans Light"/>
              </a:rPr>
              <a:t>A general multi-</a:t>
            </a:r>
            <a:r>
              <a:rPr lang="en-US" sz="3200" dirty="0" err="1" smtClean="0">
                <a:latin typeface="EHUSans Light"/>
                <a:cs typeface="EHUSans Light"/>
              </a:rPr>
              <a:t>objectivization</a:t>
            </a:r>
            <a:r>
              <a:rPr lang="en-US" sz="3200" dirty="0" smtClean="0">
                <a:latin typeface="EHUSans Light"/>
                <a:cs typeface="EHUSans Light"/>
              </a:rPr>
              <a:t> scheme based on the elementary landscape decomposition</a:t>
            </a: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0" y="5399661"/>
            <a:ext cx="914400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691277" y="5471261"/>
            <a:ext cx="1197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3366FF"/>
                </a:solidFill>
                <a:latin typeface="EHUSans Light"/>
                <a:cs typeface="EHUSans Light"/>
              </a:rPr>
              <a:t>Part </a:t>
            </a:r>
            <a:r>
              <a:rPr lang="en-US" sz="2800" dirty="0" smtClean="0">
                <a:solidFill>
                  <a:srgbClr val="3366FF"/>
                </a:solidFill>
                <a:latin typeface="EHUSans Light"/>
                <a:cs typeface="EHUSans Light"/>
              </a:rPr>
              <a:t>III</a:t>
            </a:r>
            <a:endParaRPr lang="en-US" sz="28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99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Multi-</a:t>
            </a:r>
            <a:r>
              <a:rPr lang="en-US" sz="3600" dirty="0" err="1" smtClean="0">
                <a:latin typeface="EHUSans Light"/>
                <a:cs typeface="EHUSans Light"/>
              </a:rPr>
              <a:t>objectivization</a:t>
            </a:r>
            <a:r>
              <a:rPr lang="en-US" sz="3600" dirty="0" smtClean="0">
                <a:latin typeface="EHUSans Light"/>
                <a:cs typeface="EHUSans Light"/>
              </a:rPr>
              <a:t/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Definitions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72160" y="1792260"/>
            <a:ext cx="3403600" cy="2585323"/>
            <a:chOff x="772160" y="1792260"/>
            <a:chExt cx="3403600" cy="2585323"/>
          </a:xfrm>
        </p:grpSpPr>
        <p:sp>
          <p:nvSpPr>
            <p:cNvPr id="3" name="TextBox 2"/>
            <p:cNvSpPr txBox="1"/>
            <p:nvPr/>
          </p:nvSpPr>
          <p:spPr>
            <a:xfrm>
              <a:off x="772160" y="1792260"/>
              <a:ext cx="3403600" cy="2585323"/>
            </a:xfrm>
            <a:prstGeom prst="rect">
              <a:avLst/>
            </a:prstGeom>
            <a:solidFill>
              <a:srgbClr val="D9D9D9"/>
            </a:solidFill>
            <a:ln w="19050" cmpd="sng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 smtClean="0">
                <a:latin typeface="EHUSans Light"/>
                <a:cs typeface="EHUSans Light"/>
              </a:endParaRPr>
            </a:p>
            <a:p>
              <a:pPr algn="ctr"/>
              <a:r>
                <a:rPr lang="en-US" dirty="0" smtClean="0">
                  <a:latin typeface="EHUSans Light"/>
                  <a:cs typeface="EHUSans Light"/>
                </a:rPr>
                <a:t>Single-objective </a:t>
              </a:r>
            </a:p>
            <a:p>
              <a:pPr algn="ctr"/>
              <a:r>
                <a:rPr lang="en-US" dirty="0" smtClean="0">
                  <a:latin typeface="EHUSans Light"/>
                  <a:cs typeface="EHUSans Light"/>
                </a:rPr>
                <a:t>Problem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9840" y="3205095"/>
              <a:ext cx="2438400" cy="546100"/>
            </a:xfrm>
            <a:prstGeom prst="rect">
              <a:avLst/>
            </a:prstGeom>
            <a:solidFill>
              <a:srgbClr val="D9D9D9"/>
            </a:solidFill>
            <a:ln w="19050" cmpd="sng">
              <a:noFill/>
            </a:ln>
          </p:spPr>
        </p:pic>
      </p:grpSp>
      <p:sp>
        <p:nvSpPr>
          <p:cNvPr id="14" name="Right Arrow 13"/>
          <p:cNvSpPr/>
          <p:nvPr/>
        </p:nvSpPr>
        <p:spPr>
          <a:xfrm>
            <a:off x="4368800" y="3151181"/>
            <a:ext cx="447040" cy="335280"/>
          </a:xfrm>
          <a:prstGeom prst="rightArrow">
            <a:avLst/>
          </a:prstGeom>
          <a:solidFill>
            <a:srgbClr val="3366FF"/>
          </a:solidFill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222999" y="5159064"/>
            <a:ext cx="2463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Elementary landscape decomposition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103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978400" y="1792260"/>
            <a:ext cx="3403600" cy="2585323"/>
            <a:chOff x="4978400" y="1792260"/>
            <a:chExt cx="3403600" cy="2585323"/>
          </a:xfrm>
        </p:grpSpPr>
        <p:sp>
          <p:nvSpPr>
            <p:cNvPr id="8" name="TextBox 7"/>
            <p:cNvSpPr txBox="1"/>
            <p:nvPr/>
          </p:nvSpPr>
          <p:spPr>
            <a:xfrm>
              <a:off x="4978400" y="1792260"/>
              <a:ext cx="3403600" cy="25853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 cmpd="sng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 smtClean="0">
                <a:latin typeface="EHUSans Light"/>
                <a:cs typeface="EHUSans Light"/>
              </a:endParaRPr>
            </a:p>
            <a:p>
              <a:pPr algn="ctr"/>
              <a:r>
                <a:rPr lang="en-US" dirty="0" smtClean="0">
                  <a:latin typeface="EHUSans Light"/>
                  <a:cs typeface="EHUSans Light"/>
                </a:rPr>
                <a:t>Multi-objective </a:t>
              </a:r>
            </a:p>
            <a:p>
              <a:pPr algn="ctr"/>
              <a:r>
                <a:rPr lang="en-US" dirty="0" smtClean="0">
                  <a:latin typeface="EHUSans Light"/>
                  <a:cs typeface="EHUSans Light"/>
                </a:rPr>
                <a:t>Problem</a:t>
              </a:r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730" y="3858151"/>
              <a:ext cx="2806700" cy="2667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 cmpd="sng">
              <a:noFill/>
            </a:ln>
          </p:spPr>
        </p:pic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3854" y="3019293"/>
              <a:ext cx="2514600" cy="266700"/>
            </a:xfrm>
            <a:prstGeom prst="rect">
              <a:avLst/>
            </a:prstGeom>
          </p:spPr>
        </p:pic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6508" y="3430260"/>
              <a:ext cx="647700" cy="190500"/>
            </a:xfrm>
            <a:prstGeom prst="rect">
              <a:avLst/>
            </a:prstGeom>
          </p:spPr>
        </p:pic>
      </p:grpSp>
      <p:sp>
        <p:nvSpPr>
          <p:cNvPr id="18" name="TextBox 17"/>
          <p:cNvSpPr txBox="1"/>
          <p:nvPr/>
        </p:nvSpPr>
        <p:spPr>
          <a:xfrm>
            <a:off x="772160" y="4751401"/>
            <a:ext cx="57810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Aggregation</a:t>
            </a:r>
            <a:r>
              <a:rPr lang="en-US" dirty="0" smtClean="0">
                <a:latin typeface="EHUSans Light"/>
                <a:cs typeface="EHUSans Light"/>
              </a:rPr>
              <a:t>: add new functions.</a:t>
            </a:r>
          </a:p>
          <a:p>
            <a:pPr marL="742950" lvl="1" indent="-285750">
              <a:buClr>
                <a:srgbClr val="3366FF"/>
              </a:buClr>
              <a:buFont typeface="Lucida Grande"/>
              <a:buChar char="-"/>
            </a:pPr>
            <a:r>
              <a:rPr lang="en-US" dirty="0" smtClean="0">
                <a:latin typeface="EHUSans Light"/>
                <a:cs typeface="EHUSans Light"/>
              </a:rPr>
              <a:t>Introduce diversity</a:t>
            </a:r>
          </a:p>
          <a:p>
            <a:pPr marL="742950" lvl="1" indent="-285750">
              <a:buClr>
                <a:srgbClr val="3366FF"/>
              </a:buClr>
              <a:buFont typeface="Lucida Grande"/>
              <a:buChar char="-"/>
            </a:pPr>
            <a:endParaRPr lang="en-US" dirty="0">
              <a:latin typeface="EHUSans Light"/>
              <a:cs typeface="EHUSans Light"/>
            </a:endParaRPr>
          </a:p>
          <a:p>
            <a:pPr marL="285750" lvl="1" indent="-285750">
              <a:buClr>
                <a:srgbClr val="3366FF"/>
              </a:buClr>
              <a:buFont typeface="Lucida Grande"/>
              <a:buChar char="-"/>
            </a:pP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Decomposition</a:t>
            </a:r>
            <a:r>
              <a:rPr lang="en-US" dirty="0" smtClean="0">
                <a:latin typeface="EHUSans Light"/>
                <a:cs typeface="EHUSans Light"/>
              </a:rPr>
              <a:t>: decompose into </a:t>
            </a:r>
            <a:r>
              <a:rPr lang="en-US" dirty="0" err="1" smtClean="0">
                <a:latin typeface="EHUSans Light"/>
                <a:cs typeface="EHUSans Light"/>
              </a:rPr>
              <a:t>subfunctions</a:t>
            </a:r>
            <a:endParaRPr lang="en-US" dirty="0" smtClean="0">
              <a:latin typeface="EHUSans Light"/>
              <a:cs typeface="EHUSans Light"/>
            </a:endParaRPr>
          </a:p>
          <a:p>
            <a:pPr marL="742950" lvl="2" indent="-285750">
              <a:buClr>
                <a:srgbClr val="3366FF"/>
              </a:buClr>
              <a:buFont typeface="Lucida Grande"/>
              <a:buChar char="-"/>
            </a:pPr>
            <a:r>
              <a:rPr lang="en-US" dirty="0" smtClean="0">
                <a:latin typeface="EHUSans Light"/>
                <a:cs typeface="EHUSans Light"/>
              </a:rPr>
              <a:t>Optimize separately the </a:t>
            </a:r>
            <a:r>
              <a:rPr lang="en-US" dirty="0" err="1" smtClean="0">
                <a:latin typeface="EHUSans Light"/>
                <a:cs typeface="EHUSans Light"/>
              </a:rPr>
              <a:t>subfunctions</a:t>
            </a:r>
            <a:r>
              <a:rPr lang="en-US" dirty="0" smtClean="0">
                <a:latin typeface="EHUSans Light"/>
                <a:cs typeface="EHUSans Light"/>
              </a:rPr>
              <a:t>.</a:t>
            </a:r>
            <a:endParaRPr lang="en-US" dirty="0"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222250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Elementary landscapes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Definitions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763" y="4563743"/>
            <a:ext cx="6591300" cy="736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06079" y="5572506"/>
            <a:ext cx="2728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latin typeface="EHUSans Light"/>
                <a:cs typeface="EHUSans Light"/>
              </a:rPr>
              <a:t>Groover’s</a:t>
            </a:r>
            <a:r>
              <a:rPr lang="en-US" dirty="0" smtClean="0">
                <a:latin typeface="EHUSans Light"/>
                <a:cs typeface="EHUSans Light"/>
              </a:rPr>
              <a:t> wave equation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90462" y="1874006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A landscape is 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090" y="2377381"/>
            <a:ext cx="1536700" cy="3937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70528" y="3656175"/>
            <a:ext cx="351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An elementary landscape fulfills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07762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>
                <a:latin typeface="EHUSans Light"/>
                <a:cs typeface="EHUSans Light"/>
              </a:rPr>
              <a:t>Elementary landscape </a:t>
            </a:r>
            <a:r>
              <a:rPr lang="en-US" sz="4000" dirty="0">
                <a:latin typeface="EHUSans Light"/>
                <a:cs typeface="EHUSans Light"/>
              </a:rPr>
              <a:t>d</a:t>
            </a:r>
            <a:r>
              <a:rPr lang="en-US" sz="4000" dirty="0" smtClean="0">
                <a:latin typeface="EHUSans Light"/>
                <a:cs typeface="EHUSans Light"/>
              </a:rPr>
              <a:t>ecomposition</a:t>
            </a:r>
            <a:br>
              <a:rPr lang="en-US" sz="40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Conditions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6810" y="2516164"/>
            <a:ext cx="267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EHUSans Light"/>
                <a:cs typeface="EHUSans Light"/>
              </a:rPr>
              <a:t>If the neighborhood N is</a:t>
            </a:r>
            <a:endParaRPr lang="en-US" dirty="0">
              <a:latin typeface="EHUSans Light"/>
              <a:cs typeface="EHUSans Ligh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188530" y="3068320"/>
            <a:ext cx="4508500" cy="918500"/>
            <a:chOff x="4570413" y="3068320"/>
            <a:chExt cx="4508500" cy="918500"/>
          </a:xfrm>
        </p:grpSpPr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0413" y="3720120"/>
              <a:ext cx="4508500" cy="26670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984240" y="3068320"/>
              <a:ext cx="13263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3366FF"/>
                  </a:solidFill>
                  <a:latin typeface="EHUSans Light"/>
                  <a:cs typeface="EHUSans Light"/>
                </a:rPr>
                <a:t>Symmetric</a:t>
              </a:r>
              <a:endParaRPr lang="en-US" dirty="0">
                <a:solidFill>
                  <a:srgbClr val="3366FF"/>
                </a:solidFill>
                <a:latin typeface="EHUSans Light"/>
                <a:cs typeface="EHUSans Ligh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61670" y="3068320"/>
            <a:ext cx="3187700" cy="918500"/>
            <a:chOff x="661670" y="3068320"/>
            <a:chExt cx="3187700" cy="918500"/>
          </a:xfrm>
        </p:grpSpPr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670" y="3720120"/>
              <a:ext cx="3187700" cy="2667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1615440" y="3068320"/>
              <a:ext cx="992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3366FF"/>
                  </a:solidFill>
                  <a:latin typeface="EHUSans Light"/>
                  <a:cs typeface="EHUSans Light"/>
                </a:rPr>
                <a:t>Regular</a:t>
              </a:r>
              <a:endParaRPr lang="en-US" dirty="0">
                <a:solidFill>
                  <a:srgbClr val="3366FF"/>
                </a:solidFill>
                <a:latin typeface="EHUSans Light"/>
                <a:cs typeface="EHUSans Ligh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79592" y="4794262"/>
            <a:ext cx="798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EHUSans Light"/>
                <a:cs typeface="EHUSans Light"/>
              </a:rPr>
              <a:t>then the landscape can be decomposed as a sum of elementary landscapes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105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90462" y="1874006"/>
            <a:ext cx="348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According to 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Chicano et al. 2010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219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Europe_ts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-14890"/>
            <a:ext cx="901273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>
                <a:latin typeface="EHUSans Light"/>
                <a:cs typeface="EHUSans Light"/>
              </a:rPr>
              <a:t>Elementary Landscape Decomposition</a:t>
            </a:r>
            <a:br>
              <a:rPr lang="en-US" sz="40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595959"/>
                </a:solidFill>
                <a:latin typeface="EHUSans Light"/>
                <a:cs typeface="EHUSans Light"/>
              </a:rPr>
              <a:t>The quadratic assignment problem (QAP)</a:t>
            </a:r>
            <a:endParaRPr lang="en-US" sz="2700" dirty="0">
              <a:solidFill>
                <a:srgbClr val="595959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 useBgFill="1">
        <p:nvSpPr>
          <p:cNvPr id="8" name="Title 1"/>
          <p:cNvSpPr txBox="1">
            <a:spLocks/>
          </p:cNvSpPr>
          <p:nvPr/>
        </p:nvSpPr>
        <p:spPr>
          <a:xfrm>
            <a:off x="305470" y="211522"/>
            <a:ext cx="8539200" cy="1268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latin typeface="EHUSans Light"/>
                <a:cs typeface="EHUSans Light"/>
              </a:rPr>
              <a:t>Elementary landscape decomposition</a:t>
            </a:r>
          </a:p>
          <a:p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The quadratic assignment problem (QAP)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106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186913" y="5017201"/>
            <a:ext cx="31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1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64034" y="3293180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2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786276" y="469176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3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478435" y="5526258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4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17059" y="4187732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5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490165" y="2854811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EHUSans"/>
                <a:cs typeface="EHUSans"/>
              </a:rPr>
              <a:t>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53439" y="2508979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7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71177" y="160600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8</a:t>
            </a:r>
            <a:endParaRPr lang="en-US" dirty="0">
              <a:latin typeface="EHUSans"/>
              <a:cs typeface="EHUSans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299310" y="2168719"/>
            <a:ext cx="751367" cy="478403"/>
            <a:chOff x="299310" y="2168719"/>
            <a:chExt cx="751367" cy="478403"/>
          </a:xfrm>
        </p:grpSpPr>
        <p:pic>
          <p:nvPicPr>
            <p:cNvPr id="5" name="Picture 4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2168719"/>
              <a:ext cx="478403" cy="478403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299310" y="2242266"/>
              <a:ext cx="315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1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99772" y="2647122"/>
            <a:ext cx="750905" cy="478403"/>
            <a:chOff x="299772" y="2647122"/>
            <a:chExt cx="750905" cy="478403"/>
          </a:xfrm>
        </p:grpSpPr>
        <p:pic>
          <p:nvPicPr>
            <p:cNvPr id="9" name="Picture 8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2647122"/>
              <a:ext cx="478403" cy="478403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299772" y="2720288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2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99772" y="3125525"/>
            <a:ext cx="750905" cy="478403"/>
            <a:chOff x="299772" y="3125525"/>
            <a:chExt cx="750905" cy="478403"/>
          </a:xfrm>
        </p:grpSpPr>
        <p:pic>
          <p:nvPicPr>
            <p:cNvPr id="10" name="Picture 9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3125525"/>
              <a:ext cx="478403" cy="478403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299772" y="3206998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3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9772" y="3603928"/>
            <a:ext cx="750905" cy="478403"/>
            <a:chOff x="299772" y="3603928"/>
            <a:chExt cx="750905" cy="478403"/>
          </a:xfrm>
        </p:grpSpPr>
        <p:pic>
          <p:nvPicPr>
            <p:cNvPr id="11" name="Picture 10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3603928"/>
              <a:ext cx="478403" cy="478403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299772" y="3681849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4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99772" y="4082331"/>
            <a:ext cx="750905" cy="478403"/>
            <a:chOff x="299772" y="4082331"/>
            <a:chExt cx="750905" cy="478403"/>
          </a:xfrm>
        </p:grpSpPr>
        <p:pic>
          <p:nvPicPr>
            <p:cNvPr id="12" name="Picture 11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4082331"/>
              <a:ext cx="478403" cy="478403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299772" y="4173962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5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00279" y="4560734"/>
            <a:ext cx="750398" cy="478403"/>
            <a:chOff x="300279" y="4560734"/>
            <a:chExt cx="750398" cy="478403"/>
          </a:xfrm>
        </p:grpSpPr>
        <p:pic>
          <p:nvPicPr>
            <p:cNvPr id="13" name="Picture 12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4560734"/>
              <a:ext cx="478403" cy="478403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300279" y="4640924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EHUSans"/>
                  <a:cs typeface="EHUSans"/>
                </a:rPr>
                <a:t>6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00279" y="5039137"/>
            <a:ext cx="750398" cy="478403"/>
            <a:chOff x="300279" y="5039137"/>
            <a:chExt cx="750398" cy="478403"/>
          </a:xfrm>
        </p:grpSpPr>
        <p:pic>
          <p:nvPicPr>
            <p:cNvPr id="14" name="Picture 13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5039137"/>
              <a:ext cx="478403" cy="478403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300279" y="5115243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7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05470" y="5517540"/>
            <a:ext cx="745207" cy="478403"/>
            <a:chOff x="305470" y="5517540"/>
            <a:chExt cx="745207" cy="478403"/>
          </a:xfrm>
        </p:grpSpPr>
        <p:pic>
          <p:nvPicPr>
            <p:cNvPr id="15" name="Picture 14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5517540"/>
              <a:ext cx="478403" cy="478403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305470" y="5596372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8</a:t>
              </a:r>
              <a:endParaRPr lang="en-US" dirty="0">
                <a:latin typeface="EHUSans"/>
                <a:cs typeface="EHU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6495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Europe_ts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-14890"/>
            <a:ext cx="901273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>
                <a:latin typeface="EHUSans Light"/>
                <a:cs typeface="EHUSans Light"/>
              </a:rPr>
              <a:t>Elementary Landscape Decomposition</a:t>
            </a:r>
            <a:br>
              <a:rPr lang="en-US" sz="40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595959"/>
                </a:solidFill>
                <a:latin typeface="EHUSans Light"/>
                <a:cs typeface="EHUSans Light"/>
              </a:rPr>
              <a:t>The quadratic assignment problem (QAP)</a:t>
            </a:r>
            <a:endParaRPr lang="en-US" sz="2700" dirty="0">
              <a:solidFill>
                <a:srgbClr val="595959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 useBgFill="1">
        <p:nvSpPr>
          <p:cNvPr id="8" name="Title 1"/>
          <p:cNvSpPr txBox="1">
            <a:spLocks/>
          </p:cNvSpPr>
          <p:nvPr/>
        </p:nvSpPr>
        <p:spPr>
          <a:xfrm>
            <a:off x="305470" y="211522"/>
            <a:ext cx="8539200" cy="1268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latin typeface="EHUSans Light"/>
                <a:cs typeface="EHUSans Light"/>
              </a:rPr>
              <a:t>Elementary landscape decomposition</a:t>
            </a:r>
          </a:p>
          <a:p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The quadratic assignment problem (QAP)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036320" y="1798320"/>
            <a:ext cx="4328160" cy="3972560"/>
            <a:chOff x="1036320" y="1798320"/>
            <a:chExt cx="4328160" cy="3972560"/>
          </a:xfrm>
        </p:grpSpPr>
        <p:sp>
          <p:nvSpPr>
            <p:cNvPr id="3" name="Freeform 2"/>
            <p:cNvSpPr/>
            <p:nvPr/>
          </p:nvSpPr>
          <p:spPr>
            <a:xfrm>
              <a:off x="1117600" y="1798320"/>
              <a:ext cx="3738880" cy="660400"/>
            </a:xfrm>
            <a:custGeom>
              <a:avLst/>
              <a:gdLst>
                <a:gd name="connsiteX0" fmla="*/ 0 w 3738880"/>
                <a:gd name="connsiteY0" fmla="*/ 660400 h 660400"/>
                <a:gd name="connsiteX1" fmla="*/ 1940560 w 3738880"/>
                <a:gd name="connsiteY1" fmla="*/ 162560 h 660400"/>
                <a:gd name="connsiteX2" fmla="*/ 3738880 w 3738880"/>
                <a:gd name="connsiteY2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38880" h="660400">
                  <a:moveTo>
                    <a:pt x="0" y="660400"/>
                  </a:moveTo>
                  <a:cubicBezTo>
                    <a:pt x="658707" y="466513"/>
                    <a:pt x="1317414" y="272627"/>
                    <a:pt x="1940560" y="162560"/>
                  </a:cubicBezTo>
                  <a:cubicBezTo>
                    <a:pt x="2563706" y="52493"/>
                    <a:pt x="3738880" y="0"/>
                    <a:pt x="3738880" y="0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1087120" y="2675250"/>
              <a:ext cx="1950720" cy="220350"/>
            </a:xfrm>
            <a:custGeom>
              <a:avLst/>
              <a:gdLst>
                <a:gd name="connsiteX0" fmla="*/ 0 w 1950720"/>
                <a:gd name="connsiteY0" fmla="*/ 220350 h 220350"/>
                <a:gd name="connsiteX1" fmla="*/ 985520 w 1950720"/>
                <a:gd name="connsiteY1" fmla="*/ 6990 h 220350"/>
                <a:gd name="connsiteX2" fmla="*/ 1950720 w 1950720"/>
                <a:gd name="connsiteY2" fmla="*/ 47630 h 22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0720" h="220350">
                  <a:moveTo>
                    <a:pt x="0" y="220350"/>
                  </a:moveTo>
                  <a:cubicBezTo>
                    <a:pt x="330200" y="128063"/>
                    <a:pt x="660400" y="35777"/>
                    <a:pt x="985520" y="6990"/>
                  </a:cubicBezTo>
                  <a:cubicBezTo>
                    <a:pt x="1310640" y="-21797"/>
                    <a:pt x="1950720" y="47630"/>
                    <a:pt x="1950720" y="47630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1076960" y="2572170"/>
              <a:ext cx="4287520" cy="790790"/>
            </a:xfrm>
            <a:custGeom>
              <a:avLst/>
              <a:gdLst>
                <a:gd name="connsiteX0" fmla="*/ 0 w 4287520"/>
                <a:gd name="connsiteY0" fmla="*/ 790790 h 790790"/>
                <a:gd name="connsiteX1" fmla="*/ 2072640 w 4287520"/>
                <a:gd name="connsiteY1" fmla="*/ 18630 h 790790"/>
                <a:gd name="connsiteX2" fmla="*/ 4287520 w 4287520"/>
                <a:gd name="connsiteY2" fmla="*/ 221830 h 790790"/>
                <a:gd name="connsiteX3" fmla="*/ 4287520 w 4287520"/>
                <a:gd name="connsiteY3" fmla="*/ 221830 h 79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7520" h="790790">
                  <a:moveTo>
                    <a:pt x="0" y="790790"/>
                  </a:moveTo>
                  <a:cubicBezTo>
                    <a:pt x="679026" y="452123"/>
                    <a:pt x="1358053" y="113457"/>
                    <a:pt x="2072640" y="18630"/>
                  </a:cubicBezTo>
                  <a:cubicBezTo>
                    <a:pt x="2787227" y="-76197"/>
                    <a:pt x="4287520" y="221830"/>
                    <a:pt x="4287520" y="221830"/>
                  </a:cubicBezTo>
                  <a:lnTo>
                    <a:pt x="4287520" y="221830"/>
                  </a:ln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1066800" y="3586420"/>
              <a:ext cx="1056640" cy="264220"/>
            </a:xfrm>
            <a:custGeom>
              <a:avLst/>
              <a:gdLst>
                <a:gd name="connsiteX0" fmla="*/ 0 w 1056640"/>
                <a:gd name="connsiteY0" fmla="*/ 264220 h 264220"/>
                <a:gd name="connsiteX1" fmla="*/ 579120 w 1056640"/>
                <a:gd name="connsiteY1" fmla="*/ 40700 h 264220"/>
                <a:gd name="connsiteX2" fmla="*/ 1056640 w 1056640"/>
                <a:gd name="connsiteY2" fmla="*/ 60 h 26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40" h="264220">
                  <a:moveTo>
                    <a:pt x="0" y="264220"/>
                  </a:moveTo>
                  <a:cubicBezTo>
                    <a:pt x="201506" y="174473"/>
                    <a:pt x="403013" y="84727"/>
                    <a:pt x="579120" y="40700"/>
                  </a:cubicBezTo>
                  <a:cubicBezTo>
                    <a:pt x="755227" y="-3327"/>
                    <a:pt x="1056640" y="60"/>
                    <a:pt x="1056640" y="60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1036320" y="3992118"/>
              <a:ext cx="3342640" cy="407162"/>
            </a:xfrm>
            <a:custGeom>
              <a:avLst/>
              <a:gdLst>
                <a:gd name="connsiteX0" fmla="*/ 0 w 3342640"/>
                <a:gd name="connsiteY0" fmla="*/ 325882 h 407162"/>
                <a:gd name="connsiteX1" fmla="*/ 1828800 w 3342640"/>
                <a:gd name="connsiteY1" fmla="*/ 762 h 407162"/>
                <a:gd name="connsiteX2" fmla="*/ 3342640 w 3342640"/>
                <a:gd name="connsiteY2" fmla="*/ 407162 h 40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42640" h="407162">
                  <a:moveTo>
                    <a:pt x="0" y="325882"/>
                  </a:moveTo>
                  <a:cubicBezTo>
                    <a:pt x="635846" y="156548"/>
                    <a:pt x="1271693" y="-12785"/>
                    <a:pt x="1828800" y="762"/>
                  </a:cubicBezTo>
                  <a:cubicBezTo>
                    <a:pt x="2385907" y="14309"/>
                    <a:pt x="3342640" y="407162"/>
                    <a:pt x="3342640" y="407162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1036320" y="4544922"/>
              <a:ext cx="1696720" cy="260758"/>
            </a:xfrm>
            <a:custGeom>
              <a:avLst/>
              <a:gdLst>
                <a:gd name="connsiteX0" fmla="*/ 0 w 1696720"/>
                <a:gd name="connsiteY0" fmla="*/ 260758 h 260758"/>
                <a:gd name="connsiteX1" fmla="*/ 853440 w 1696720"/>
                <a:gd name="connsiteY1" fmla="*/ 6758 h 260758"/>
                <a:gd name="connsiteX2" fmla="*/ 1696720 w 1696720"/>
                <a:gd name="connsiteY2" fmla="*/ 67718 h 260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6720" h="260758">
                  <a:moveTo>
                    <a:pt x="0" y="260758"/>
                  </a:moveTo>
                  <a:cubicBezTo>
                    <a:pt x="285326" y="149844"/>
                    <a:pt x="570653" y="38931"/>
                    <a:pt x="853440" y="6758"/>
                  </a:cubicBezTo>
                  <a:cubicBezTo>
                    <a:pt x="1136227" y="-25415"/>
                    <a:pt x="1696720" y="67718"/>
                    <a:pt x="1696720" y="67718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1036320" y="5048274"/>
              <a:ext cx="4196080" cy="549886"/>
            </a:xfrm>
            <a:custGeom>
              <a:avLst/>
              <a:gdLst>
                <a:gd name="connsiteX0" fmla="*/ 0 w 4196080"/>
                <a:gd name="connsiteY0" fmla="*/ 234926 h 549886"/>
                <a:gd name="connsiteX1" fmla="*/ 2275840 w 4196080"/>
                <a:gd name="connsiteY1" fmla="*/ 11406 h 549886"/>
                <a:gd name="connsiteX2" fmla="*/ 4196080 w 4196080"/>
                <a:gd name="connsiteY2" fmla="*/ 549886 h 549886"/>
                <a:gd name="connsiteX3" fmla="*/ 4196080 w 4196080"/>
                <a:gd name="connsiteY3" fmla="*/ 549886 h 549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6080" h="549886">
                  <a:moveTo>
                    <a:pt x="0" y="234926"/>
                  </a:moveTo>
                  <a:cubicBezTo>
                    <a:pt x="788246" y="96919"/>
                    <a:pt x="1576493" y="-41087"/>
                    <a:pt x="2275840" y="11406"/>
                  </a:cubicBezTo>
                  <a:cubicBezTo>
                    <a:pt x="2975187" y="63899"/>
                    <a:pt x="4196080" y="549886"/>
                    <a:pt x="4196080" y="549886"/>
                  </a:cubicBezTo>
                  <a:lnTo>
                    <a:pt x="4196080" y="549886"/>
                  </a:ln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1046480" y="5394956"/>
              <a:ext cx="1270000" cy="375924"/>
            </a:xfrm>
            <a:custGeom>
              <a:avLst/>
              <a:gdLst>
                <a:gd name="connsiteX0" fmla="*/ 0 w 1270000"/>
                <a:gd name="connsiteY0" fmla="*/ 375924 h 375924"/>
                <a:gd name="connsiteX1" fmla="*/ 680720 w 1270000"/>
                <a:gd name="connsiteY1" fmla="*/ 60964 h 375924"/>
                <a:gd name="connsiteX2" fmla="*/ 1270000 w 1270000"/>
                <a:gd name="connsiteY2" fmla="*/ 4 h 37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000" h="375924">
                  <a:moveTo>
                    <a:pt x="0" y="375924"/>
                  </a:moveTo>
                  <a:cubicBezTo>
                    <a:pt x="234526" y="249770"/>
                    <a:pt x="469053" y="123617"/>
                    <a:pt x="680720" y="60964"/>
                  </a:cubicBezTo>
                  <a:cubicBezTo>
                    <a:pt x="892387" y="-1689"/>
                    <a:pt x="1270000" y="4"/>
                    <a:pt x="1270000" y="4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107</a:t>
            </a:fld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5736518" y="2948232"/>
            <a:ext cx="2933700" cy="1043886"/>
            <a:chOff x="5767070" y="2339836"/>
            <a:chExt cx="2933700" cy="1043886"/>
          </a:xfrm>
        </p:grpSpPr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070" y="2647122"/>
              <a:ext cx="2933700" cy="736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118" y="2339836"/>
              <a:ext cx="2832100" cy="254000"/>
            </a:xfrm>
            <a:prstGeom prst="rect">
              <a:avLst/>
            </a:prstGeom>
          </p:spPr>
        </p:pic>
      </p:grpSp>
      <p:sp>
        <p:nvSpPr>
          <p:cNvPr id="30" name="TextBox 29"/>
          <p:cNvSpPr txBox="1"/>
          <p:nvPr/>
        </p:nvSpPr>
        <p:spPr>
          <a:xfrm>
            <a:off x="2186913" y="5017201"/>
            <a:ext cx="31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1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364034" y="3293180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2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786276" y="469176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3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478435" y="5526258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4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517059" y="4187732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5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490165" y="2854811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EHUSans"/>
                <a:cs typeface="EHUSans"/>
              </a:rPr>
              <a:t>6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853439" y="2508979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7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071177" y="160600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8</a:t>
            </a:r>
            <a:endParaRPr lang="en-US" dirty="0">
              <a:latin typeface="EHUSans"/>
              <a:cs typeface="EHUSans"/>
            </a:endParaRPr>
          </a:p>
        </p:txBody>
      </p:sp>
      <p:grpSp>
        <p:nvGrpSpPr>
          <p:cNvPr id="62" name="Group 61"/>
          <p:cNvGrpSpPr/>
          <p:nvPr/>
        </p:nvGrpSpPr>
        <p:grpSpPr>
          <a:xfrm>
            <a:off x="299310" y="2168719"/>
            <a:ext cx="751367" cy="478403"/>
            <a:chOff x="299310" y="2168719"/>
            <a:chExt cx="751367" cy="478403"/>
          </a:xfrm>
        </p:grpSpPr>
        <p:pic>
          <p:nvPicPr>
            <p:cNvPr id="63" name="Picture 62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2168719"/>
              <a:ext cx="478403" cy="478403"/>
            </a:xfrm>
            <a:prstGeom prst="rect">
              <a:avLst/>
            </a:prstGeom>
          </p:spPr>
        </p:pic>
        <p:sp>
          <p:nvSpPr>
            <p:cNvPr id="64" name="TextBox 63"/>
            <p:cNvSpPr txBox="1"/>
            <p:nvPr/>
          </p:nvSpPr>
          <p:spPr>
            <a:xfrm>
              <a:off x="299310" y="2242266"/>
              <a:ext cx="315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1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99772" y="2647122"/>
            <a:ext cx="750905" cy="478403"/>
            <a:chOff x="299772" y="2647122"/>
            <a:chExt cx="750905" cy="478403"/>
          </a:xfrm>
        </p:grpSpPr>
        <p:pic>
          <p:nvPicPr>
            <p:cNvPr id="66" name="Picture 65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2647122"/>
              <a:ext cx="478403" cy="478403"/>
            </a:xfrm>
            <a:prstGeom prst="rect">
              <a:avLst/>
            </a:prstGeom>
          </p:spPr>
        </p:pic>
        <p:sp>
          <p:nvSpPr>
            <p:cNvPr id="67" name="TextBox 66"/>
            <p:cNvSpPr txBox="1"/>
            <p:nvPr/>
          </p:nvSpPr>
          <p:spPr>
            <a:xfrm>
              <a:off x="299772" y="2720288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2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299772" y="3125525"/>
            <a:ext cx="750905" cy="478403"/>
            <a:chOff x="299772" y="3125525"/>
            <a:chExt cx="750905" cy="478403"/>
          </a:xfrm>
        </p:grpSpPr>
        <p:pic>
          <p:nvPicPr>
            <p:cNvPr id="69" name="Picture 68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3125525"/>
              <a:ext cx="478403" cy="478403"/>
            </a:xfrm>
            <a:prstGeom prst="rect">
              <a:avLst/>
            </a:prstGeom>
          </p:spPr>
        </p:pic>
        <p:sp>
          <p:nvSpPr>
            <p:cNvPr id="70" name="TextBox 69"/>
            <p:cNvSpPr txBox="1"/>
            <p:nvPr/>
          </p:nvSpPr>
          <p:spPr>
            <a:xfrm>
              <a:off x="299772" y="3206998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3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299772" y="3603928"/>
            <a:ext cx="750905" cy="478403"/>
            <a:chOff x="299772" y="3603928"/>
            <a:chExt cx="750905" cy="478403"/>
          </a:xfrm>
        </p:grpSpPr>
        <p:pic>
          <p:nvPicPr>
            <p:cNvPr id="72" name="Picture 71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3603928"/>
              <a:ext cx="478403" cy="478403"/>
            </a:xfrm>
            <a:prstGeom prst="rect">
              <a:avLst/>
            </a:prstGeom>
          </p:spPr>
        </p:pic>
        <p:sp>
          <p:nvSpPr>
            <p:cNvPr id="73" name="TextBox 72"/>
            <p:cNvSpPr txBox="1"/>
            <p:nvPr/>
          </p:nvSpPr>
          <p:spPr>
            <a:xfrm>
              <a:off x="299772" y="3681849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4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99772" y="4082331"/>
            <a:ext cx="750905" cy="478403"/>
            <a:chOff x="299772" y="4082331"/>
            <a:chExt cx="750905" cy="478403"/>
          </a:xfrm>
        </p:grpSpPr>
        <p:pic>
          <p:nvPicPr>
            <p:cNvPr id="75" name="Picture 74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4082331"/>
              <a:ext cx="478403" cy="478403"/>
            </a:xfrm>
            <a:prstGeom prst="rect">
              <a:avLst/>
            </a:prstGeom>
          </p:spPr>
        </p:pic>
        <p:sp>
          <p:nvSpPr>
            <p:cNvPr id="76" name="TextBox 75"/>
            <p:cNvSpPr txBox="1"/>
            <p:nvPr/>
          </p:nvSpPr>
          <p:spPr>
            <a:xfrm>
              <a:off x="299772" y="4173962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5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300279" y="4560734"/>
            <a:ext cx="750398" cy="478403"/>
            <a:chOff x="300279" y="4560734"/>
            <a:chExt cx="750398" cy="478403"/>
          </a:xfrm>
        </p:grpSpPr>
        <p:pic>
          <p:nvPicPr>
            <p:cNvPr id="78" name="Picture 77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4560734"/>
              <a:ext cx="478403" cy="478403"/>
            </a:xfrm>
            <a:prstGeom prst="rect">
              <a:avLst/>
            </a:prstGeom>
          </p:spPr>
        </p:pic>
        <p:sp>
          <p:nvSpPr>
            <p:cNvPr id="79" name="TextBox 78"/>
            <p:cNvSpPr txBox="1"/>
            <p:nvPr/>
          </p:nvSpPr>
          <p:spPr>
            <a:xfrm>
              <a:off x="300279" y="4640924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EHUSans"/>
                  <a:cs typeface="EHUSans"/>
                </a:rPr>
                <a:t>6</a:t>
              </a: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300279" y="5039137"/>
            <a:ext cx="750398" cy="478403"/>
            <a:chOff x="300279" y="5039137"/>
            <a:chExt cx="750398" cy="478403"/>
          </a:xfrm>
        </p:grpSpPr>
        <p:pic>
          <p:nvPicPr>
            <p:cNvPr id="81" name="Picture 80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5039137"/>
              <a:ext cx="478403" cy="478403"/>
            </a:xfrm>
            <a:prstGeom prst="rect">
              <a:avLst/>
            </a:prstGeom>
          </p:spPr>
        </p:pic>
        <p:sp>
          <p:nvSpPr>
            <p:cNvPr id="82" name="TextBox 81"/>
            <p:cNvSpPr txBox="1"/>
            <p:nvPr/>
          </p:nvSpPr>
          <p:spPr>
            <a:xfrm>
              <a:off x="300279" y="5115243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7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305470" y="5517540"/>
            <a:ext cx="745207" cy="478403"/>
            <a:chOff x="305470" y="5517540"/>
            <a:chExt cx="745207" cy="478403"/>
          </a:xfrm>
        </p:grpSpPr>
        <p:pic>
          <p:nvPicPr>
            <p:cNvPr id="84" name="Picture 83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5517540"/>
              <a:ext cx="478403" cy="478403"/>
            </a:xfrm>
            <a:prstGeom prst="rect">
              <a:avLst/>
            </a:prstGeom>
          </p:spPr>
        </p:pic>
        <p:sp>
          <p:nvSpPr>
            <p:cNvPr id="85" name="TextBox 84"/>
            <p:cNvSpPr txBox="1"/>
            <p:nvPr/>
          </p:nvSpPr>
          <p:spPr>
            <a:xfrm>
              <a:off x="305470" y="5596372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"/>
                  <a:cs typeface="EHUSans"/>
                </a:rPr>
                <a:t>8</a:t>
              </a:r>
              <a:endParaRPr lang="en-US" dirty="0">
                <a:latin typeface="EHUSans"/>
                <a:cs typeface="EHUSans"/>
              </a:endParaRPr>
            </a:p>
          </p:txBody>
        </p: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744" y="4280748"/>
            <a:ext cx="1854200" cy="2286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14980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>
                <a:latin typeface="EHUSans Light"/>
                <a:cs typeface="EHUSans Light"/>
              </a:rPr>
              <a:t>Elementary landscape </a:t>
            </a:r>
            <a:r>
              <a:rPr lang="en-US" sz="4000" dirty="0">
                <a:latin typeface="EHUSans Light"/>
                <a:cs typeface="EHUSans Light"/>
              </a:rPr>
              <a:t>d</a:t>
            </a:r>
            <a:r>
              <a:rPr lang="en-US" sz="4000" dirty="0" smtClean="0">
                <a:latin typeface="EHUSans Light"/>
                <a:cs typeface="EHUSans Light"/>
              </a:rPr>
              <a:t>ecomposition</a:t>
            </a:r>
            <a:br>
              <a:rPr lang="en-US" sz="40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2-objective QAP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4692857" y="4468318"/>
            <a:ext cx="3517900" cy="1075154"/>
            <a:chOff x="4692857" y="1528346"/>
            <a:chExt cx="3517900" cy="1075154"/>
          </a:xfrm>
        </p:grpSpPr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2857" y="1866900"/>
              <a:ext cx="3517900" cy="7366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5750973" y="1528346"/>
              <a:ext cx="17315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latin typeface="EHUSans Light"/>
                  <a:cs typeface="EHUSans Light"/>
                </a:rPr>
                <a:t>Generalized QAP</a:t>
              </a:r>
              <a:endParaRPr lang="en-US" sz="1600" dirty="0">
                <a:latin typeface="EHUSans Light"/>
                <a:cs typeface="EHUSans Light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108</a:t>
            </a:fld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818749" y="2599375"/>
            <a:ext cx="2933700" cy="1075154"/>
            <a:chOff x="818749" y="2822891"/>
            <a:chExt cx="2933700" cy="1075154"/>
          </a:xfrm>
        </p:grpSpPr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749" y="3161445"/>
              <a:ext cx="2933700" cy="736600"/>
            </a:xfrm>
            <a:prstGeom prst="rect">
              <a:avLst/>
            </a:prstGeom>
            <a:ln>
              <a:noFill/>
            </a:ln>
          </p:spPr>
        </p:pic>
        <p:sp>
          <p:nvSpPr>
            <p:cNvPr id="22" name="TextBox 21"/>
            <p:cNvSpPr txBox="1"/>
            <p:nvPr/>
          </p:nvSpPr>
          <p:spPr>
            <a:xfrm>
              <a:off x="1786767" y="2822891"/>
              <a:ext cx="6036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EHUSans Light"/>
                  <a:cs typeface="EHUSans Light"/>
                </a:rPr>
                <a:t>QAP</a:t>
              </a:r>
              <a:endParaRPr lang="en-US" sz="1600" dirty="0">
                <a:latin typeface="EHUSans Light"/>
                <a:cs typeface="EHUSans Light"/>
              </a:endParaRPr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>
            <a:off x="3752449" y="3674529"/>
            <a:ext cx="1091978" cy="102281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90462" y="1874006"/>
            <a:ext cx="348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According to 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Chicano et al. 2010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10705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>
                <a:latin typeface="EHUSans Light"/>
                <a:cs typeface="EHUSans Light"/>
              </a:rPr>
              <a:t>Elementary landscape </a:t>
            </a:r>
            <a:r>
              <a:rPr lang="en-US" sz="4000" dirty="0">
                <a:latin typeface="EHUSans Light"/>
                <a:cs typeface="EHUSans Light"/>
              </a:rPr>
              <a:t>d</a:t>
            </a:r>
            <a:r>
              <a:rPr lang="en-US" sz="4000" dirty="0" smtClean="0">
                <a:latin typeface="EHUSans Light"/>
                <a:cs typeface="EHUSans Light"/>
              </a:rPr>
              <a:t>ecomposition</a:t>
            </a:r>
            <a:br>
              <a:rPr lang="en-US" sz="40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2-objective QAP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687749"/>
            <a:ext cx="7924800" cy="1219200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2670789" y="2522051"/>
            <a:ext cx="3517900" cy="1075154"/>
            <a:chOff x="4692857" y="1528346"/>
            <a:chExt cx="3517900" cy="1075154"/>
          </a:xfrm>
        </p:grpSpPr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2857" y="1866900"/>
              <a:ext cx="3517900" cy="7366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5750973" y="1528346"/>
              <a:ext cx="17315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latin typeface="EHUSans Light"/>
                  <a:cs typeface="EHUSans Light"/>
                </a:rPr>
                <a:t>Generalized QAP</a:t>
              </a:r>
              <a:endParaRPr lang="en-US" sz="1600" dirty="0">
                <a:latin typeface="EHUSans Light"/>
                <a:cs typeface="EHUSans Light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109</a:t>
            </a:fld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690462" y="1874006"/>
            <a:ext cx="348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According to 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Chicano et al. 2010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728905" y="5568395"/>
            <a:ext cx="1320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Landscape 1</a:t>
            </a: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17275" y="5568395"/>
            <a:ext cx="13260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Landscape 2</a:t>
            </a: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040880" y="5581063"/>
            <a:ext cx="1320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Landscape 3</a:t>
            </a: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90462" y="3986715"/>
            <a:ext cx="4033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Under the interchange neighborhood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552574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>
                <a:latin typeface="EHUSans Light"/>
                <a:cs typeface="EHUSans Light"/>
              </a:rPr>
              <a:t>optimization </a:t>
            </a:r>
            <a:r>
              <a:rPr lang="en-US" sz="3600" dirty="0" smtClean="0">
                <a:latin typeface="EHUSans Light"/>
                <a:cs typeface="EHUSans Light"/>
              </a:rPr>
              <a:t>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latin typeface="EHUSans Light"/>
                <a:cs typeface="EHUSans Light"/>
              </a:rPr>
              <a:t>Many of these problems are </a:t>
            </a:r>
            <a:r>
              <a:rPr lang="en-US" sz="2400" dirty="0" smtClean="0">
                <a:effectLst/>
                <a:latin typeface="EHUSans Light"/>
                <a:cs typeface="EHUSans Light"/>
              </a:rPr>
              <a:t>NP-</a:t>
            </a:r>
            <a:r>
              <a:rPr lang="en-US" sz="2400" i="1" dirty="0" smtClean="0">
                <a:effectLst/>
                <a:latin typeface="EHUSans Light"/>
                <a:cs typeface="EHUSans Light"/>
              </a:rPr>
              <a:t>hard.</a:t>
            </a: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1800" dirty="0" smtClean="0">
                <a:solidFill>
                  <a:srgbClr val="3366FF"/>
                </a:solidFill>
                <a:latin typeface="EHUSans Light"/>
                <a:cs typeface="EHUSans Light"/>
              </a:rPr>
              <a:t>(</a:t>
            </a:r>
            <a:r>
              <a:rPr lang="en-US" sz="1800" dirty="0" err="1" smtClean="0">
                <a:solidFill>
                  <a:srgbClr val="3366FF"/>
                </a:solidFill>
                <a:latin typeface="EHUSans Light"/>
                <a:cs typeface="EHUSans Light"/>
              </a:rPr>
              <a:t>Garey</a:t>
            </a:r>
            <a:r>
              <a:rPr lang="en-US" sz="1800" dirty="0" smtClean="0">
                <a:solidFill>
                  <a:srgbClr val="3366FF"/>
                </a:solidFill>
                <a:latin typeface="EHUSans Light"/>
                <a:cs typeface="EHUSans Light"/>
              </a:rPr>
              <a:t> and Johnson 1979)</a:t>
            </a:r>
            <a:endParaRPr lang="en-US" sz="18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61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58923" y="4409175"/>
            <a:ext cx="8427877" cy="1754327"/>
          </a:xfrm>
          <a:prstGeom prst="rect">
            <a:avLst/>
          </a:prstGeom>
          <a:noFill/>
          <a:ln w="12700" cmpd="sng">
            <a:solidFill>
              <a:srgbClr val="000000"/>
            </a:solidFill>
            <a:prstDash val="sysDash"/>
          </a:ln>
        </p:spPr>
        <p:txBody>
          <a:bodyPr wrap="square" rtlCol="0">
            <a:spAutoFit/>
          </a:bodyPr>
          <a:lstStyle/>
          <a:p>
            <a:pPr algn="ctr"/>
            <a:endParaRPr lang="en-US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algn="ctr"/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algn="ctr"/>
            <a:endParaRPr lang="en-US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algn="ctr"/>
            <a:endParaRPr lang="en-US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algn="ctr"/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algn="ctr"/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2</a:t>
            </a:r>
            <a:r>
              <a:rPr lang="en-US" dirty="0">
                <a:solidFill>
                  <a:srgbClr val="3366FF"/>
                </a:solidFill>
                <a:latin typeface="EHUSans Light"/>
                <a:cs typeface="EHUSans Light"/>
              </a:rPr>
              <a:t>-objective QAP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>
                <a:latin typeface="EHUSans Light"/>
                <a:cs typeface="EHUSans Light"/>
              </a:rPr>
              <a:t>Elementary landscape </a:t>
            </a:r>
            <a:r>
              <a:rPr lang="en-US" sz="4000" dirty="0">
                <a:latin typeface="EHUSans Light"/>
                <a:cs typeface="EHUSans Light"/>
              </a:rPr>
              <a:t>d</a:t>
            </a:r>
            <a:r>
              <a:rPr lang="en-US" sz="4000" dirty="0" smtClean="0">
                <a:latin typeface="EHUSans Light"/>
                <a:cs typeface="EHUSans Light"/>
              </a:rPr>
              <a:t>ecomposition</a:t>
            </a:r>
            <a:br>
              <a:rPr lang="en-US" sz="40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2-objective QAP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09600" y="1912249"/>
            <a:ext cx="7924800" cy="1219200"/>
            <a:chOff x="609600" y="1788959"/>
            <a:chExt cx="7924800" cy="1219200"/>
          </a:xfrm>
        </p:grpSpPr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1788959"/>
              <a:ext cx="7924800" cy="1219200"/>
            </a:xfrm>
            <a:prstGeom prst="rect">
              <a:avLst/>
            </a:prstGeom>
          </p:spPr>
        </p:pic>
        <p:grpSp>
          <p:nvGrpSpPr>
            <p:cNvPr id="5" name="Group 4"/>
            <p:cNvGrpSpPr/>
            <p:nvPr/>
          </p:nvGrpSpPr>
          <p:grpSpPr>
            <a:xfrm>
              <a:off x="3606800" y="2594920"/>
              <a:ext cx="4754646" cy="345400"/>
              <a:chOff x="3606800" y="3935492"/>
              <a:chExt cx="4754646" cy="345400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3606800" y="3935492"/>
                <a:ext cx="13205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srgbClr val="3366FF"/>
                    </a:solidFill>
                    <a:latin typeface="EHUSans Light"/>
                    <a:cs typeface="EHUSans Light"/>
                  </a:rPr>
                  <a:t>Landscape 1</a:t>
                </a:r>
                <a:endParaRPr lang="en-US" sz="1600" dirty="0">
                  <a:solidFill>
                    <a:srgbClr val="3366FF"/>
                  </a:solidFill>
                  <a:latin typeface="EHUSans Light"/>
                  <a:cs typeface="EHUSans Light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354320" y="3942338"/>
                <a:ext cx="132600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srgbClr val="3366FF"/>
                    </a:solidFill>
                    <a:latin typeface="EHUSans Light"/>
                    <a:cs typeface="EHUSans Light"/>
                  </a:rPr>
                  <a:t>Landscape 2</a:t>
                </a:r>
                <a:endParaRPr lang="en-US" sz="1600" dirty="0">
                  <a:solidFill>
                    <a:srgbClr val="3366FF"/>
                  </a:solidFill>
                  <a:latin typeface="EHUSans Light"/>
                  <a:cs typeface="EHUSans Light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7040880" y="3935492"/>
                <a:ext cx="13205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srgbClr val="3366FF"/>
                    </a:solidFill>
                    <a:latin typeface="EHUSans Light"/>
                    <a:cs typeface="EHUSans Light"/>
                  </a:rPr>
                  <a:t>Landscape 3</a:t>
                </a:r>
                <a:endParaRPr lang="en-US" sz="1600" dirty="0">
                  <a:solidFill>
                    <a:srgbClr val="3366FF"/>
                  </a:solidFill>
                  <a:latin typeface="EHUSans Light"/>
                  <a:cs typeface="EHUSans Light"/>
                </a:endParaRPr>
              </a:p>
            </p:txBody>
          </p:sp>
        </p:grpSp>
      </p:grp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4609280"/>
            <a:ext cx="8115300" cy="12065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110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609600" y="3708538"/>
            <a:ext cx="7289175" cy="369332"/>
            <a:chOff x="609600" y="3597577"/>
            <a:chExt cx="7289175" cy="369332"/>
          </a:xfrm>
        </p:grpSpPr>
        <p:sp>
          <p:nvSpPr>
            <p:cNvPr id="25" name="TextBox 24"/>
            <p:cNvSpPr txBox="1"/>
            <p:nvPr/>
          </p:nvSpPr>
          <p:spPr>
            <a:xfrm>
              <a:off x="609600" y="3597577"/>
              <a:ext cx="72891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In the classic QAP the matrix                                   is symmetric, as a result </a:t>
              </a:r>
              <a:endParaRPr lang="en-US" dirty="0">
                <a:solidFill>
                  <a:srgbClr val="3366FF"/>
                </a:solidFill>
                <a:latin typeface="EHUSans Light"/>
                <a:cs typeface="EHUSans Light"/>
              </a:endParaRPr>
            </a:p>
          </p:txBody>
        </p:sp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4413" y="3669958"/>
              <a:ext cx="1473200" cy="279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4389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Experiments</a:t>
            </a:r>
            <a:r>
              <a:rPr lang="en-US" sz="4000" dirty="0">
                <a:latin typeface="EHUSans Light"/>
                <a:cs typeface="EHUSans Light"/>
              </a:rPr>
              <a:t/>
            </a:r>
            <a:br>
              <a:rPr lang="en-US" sz="4000" dirty="0">
                <a:latin typeface="EHUSans Light"/>
                <a:cs typeface="EHUSans Light"/>
              </a:rPr>
            </a:br>
            <a:endParaRPr lang="en-US" sz="2700" dirty="0">
              <a:solidFill>
                <a:schemeClr val="tx1">
                  <a:lumMod val="65000"/>
                  <a:lumOff val="35000"/>
                </a:schemeClr>
              </a:solidFill>
              <a:latin typeface="EHUSans Light"/>
              <a:cs typeface="EHU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59840" y="1588572"/>
            <a:ext cx="4698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Adapted NSGA-II for the 2-objective QAP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SGA for the classical QAP</a:t>
            </a:r>
            <a:endParaRPr lang="en-US" dirty="0">
              <a:latin typeface="EHUSans Light"/>
              <a:cs typeface="EHUSans Light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9627771"/>
              </p:ext>
            </p:extLst>
          </p:nvPr>
        </p:nvGraphicFramePr>
        <p:xfrm>
          <a:off x="2165626" y="3426639"/>
          <a:ext cx="4775983" cy="24542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44177"/>
                <a:gridCol w="881560"/>
                <a:gridCol w="1225123"/>
                <a:gridCol w="1225123"/>
              </a:tblGrid>
              <a:tr h="757957">
                <a:tc gridSpan="2">
                  <a:txBody>
                    <a:bodyPr/>
                    <a:lstStyle/>
                    <a:p>
                      <a:pPr lvl="0"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Instances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vl="0" algn="ctr"/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NSGA-II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SGA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9187">
                <a:tc>
                  <a:txBody>
                    <a:bodyPr/>
                    <a:lstStyle/>
                    <a:p>
                      <a:pPr lvl="0" algn="l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Random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24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11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7957">
                <a:tc>
                  <a:txBody>
                    <a:bodyPr/>
                    <a:lstStyle/>
                    <a:p>
                      <a:pPr lvl="0" algn="l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Real-life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like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73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70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9187">
                <a:tc>
                  <a:txBody>
                    <a:bodyPr/>
                    <a:lstStyle/>
                    <a:p>
                      <a:pPr lvl="0" algn="l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Total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108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94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EHUSans Light"/>
                          <a:cs typeface="EHUSans Light"/>
                        </a:rPr>
                        <a:t>14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259840" y="2510644"/>
            <a:ext cx="4647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108 instances: 35 random, 73 real-life like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212864" y="4252963"/>
            <a:ext cx="609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%68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05545" y="4861535"/>
            <a:ext cx="672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3366FF"/>
                </a:solidFill>
                <a:latin typeface="EHUSans Light"/>
                <a:cs typeface="EHUSans Light"/>
              </a:rPr>
              <a:t>%95</a:t>
            </a:r>
            <a:endParaRPr lang="en-US" b="1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06737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A general multi-</a:t>
            </a:r>
            <a:r>
              <a:rPr lang="en-US" sz="1800" dirty="0" err="1" smtClean="0">
                <a:latin typeface="EHUSans Light"/>
                <a:cs typeface="EHUSans Light"/>
              </a:rPr>
              <a:t>objectivization</a:t>
            </a:r>
            <a:r>
              <a:rPr lang="en-US" sz="1800" dirty="0" smtClean="0">
                <a:latin typeface="EHUSans Light"/>
                <a:cs typeface="EHUSans Light"/>
              </a:rPr>
              <a:t> strategy based on the elementary landscape decomposition was proposed.</a:t>
            </a:r>
          </a:p>
          <a:p>
            <a:pPr>
              <a:buClr>
                <a:srgbClr val="3366FF"/>
              </a:buClr>
            </a:pP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800" dirty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Based on the decomposition of the QAP under the interchange neighborhood,  we reformulated it as a 2-objective problem.</a:t>
            </a:r>
          </a:p>
          <a:p>
            <a:pPr>
              <a:buClr>
                <a:srgbClr val="3366FF"/>
              </a:buClr>
            </a:pP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800" dirty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Results confirmed that solving the 2-objective QAP formulation is preferred.</a:t>
            </a: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800" dirty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Specially interesting for the </a:t>
            </a:r>
            <a:r>
              <a:rPr lang="en-US" sz="1800" dirty="0">
                <a:latin typeface="EHUSans Light"/>
                <a:cs typeface="EHUSans Light"/>
              </a:rPr>
              <a:t>r</a:t>
            </a:r>
            <a:r>
              <a:rPr lang="en-US" sz="1800" dirty="0" smtClean="0">
                <a:latin typeface="EHUSans Light"/>
                <a:cs typeface="EHUSans Light"/>
              </a:rPr>
              <a:t>eal-life like instances.</a:t>
            </a:r>
            <a:endParaRPr lang="en-US" sz="1800" dirty="0">
              <a:effectLst/>
              <a:latin typeface="EHUSans Light"/>
              <a:cs typeface="EHU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Conclusions</a:t>
            </a:r>
            <a:r>
              <a:rPr lang="en-US" sz="4000" dirty="0">
                <a:latin typeface="EHUSans Light"/>
                <a:cs typeface="EHUSans Light"/>
              </a:rPr>
              <a:t/>
            </a:r>
            <a:br>
              <a:rPr lang="en-US" sz="4000" dirty="0">
                <a:latin typeface="EHUSans Light"/>
                <a:cs typeface="EHUSans Light"/>
              </a:rPr>
            </a:br>
            <a:endParaRPr lang="en-US" sz="2700" dirty="0">
              <a:solidFill>
                <a:schemeClr val="tx1">
                  <a:lumMod val="65000"/>
                  <a:lumOff val="35000"/>
                </a:schemeClr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645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040647"/>
            <a:ext cx="9022997" cy="1231562"/>
          </a:xfrm>
        </p:spPr>
        <p:txBody>
          <a:bodyPr anchor="b">
            <a:normAutofit/>
          </a:bodyPr>
          <a:lstStyle/>
          <a:p>
            <a:pPr algn="r"/>
            <a:r>
              <a:rPr lang="en-US" sz="3600" dirty="0" smtClean="0">
                <a:latin typeface="EHUSans Light"/>
                <a:cs typeface="EHUSans Light"/>
              </a:rPr>
              <a:t>Conclusions and Future Work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EHUSans Light"/>
              <a:cs typeface="EHUSans Light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0" y="5399661"/>
            <a:ext cx="914400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195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Conclusions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92500" lnSpcReduction="10000"/>
          </a:bodyPr>
          <a:lstStyle/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A new set of EDAs that codify probability models on the domain of permutations has been introduced.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K-order </a:t>
            </a:r>
            <a:r>
              <a:rPr lang="en-US" sz="1600" dirty="0" err="1" smtClean="0">
                <a:latin typeface="EHUSans Light"/>
                <a:cs typeface="EHUSans Light"/>
              </a:rPr>
              <a:t>marginals</a:t>
            </a:r>
            <a:r>
              <a:rPr lang="en-US" sz="1600" dirty="0" smtClean="0">
                <a:latin typeface="EHUSans Light"/>
                <a:cs typeface="EHUSans Light"/>
              </a:rPr>
              <a:t>-based models.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The </a:t>
            </a:r>
            <a:r>
              <a:rPr lang="en-US" sz="1600" dirty="0" err="1" smtClean="0">
                <a:latin typeface="EHUSans Light"/>
                <a:cs typeface="EHUSans Light"/>
              </a:rPr>
              <a:t>Plackett</a:t>
            </a:r>
            <a:r>
              <a:rPr lang="en-US" sz="1600" dirty="0" smtClean="0">
                <a:latin typeface="EHUSans Light"/>
                <a:cs typeface="EHUSans Light"/>
              </a:rPr>
              <a:t>-Luce model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The Mallows and Generalized Mallows models.</a:t>
            </a:r>
          </a:p>
          <a:p>
            <a:pPr lvl="2">
              <a:buClr>
                <a:srgbClr val="3366FF"/>
              </a:buClr>
            </a:pPr>
            <a:r>
              <a:rPr lang="en-US" sz="1500" dirty="0" smtClean="0">
                <a:latin typeface="EHUSans Light"/>
                <a:cs typeface="EHUSans Light"/>
              </a:rPr>
              <a:t>Kendall</a:t>
            </a:r>
          </a:p>
          <a:p>
            <a:pPr lvl="2">
              <a:buClr>
                <a:srgbClr val="3366FF"/>
              </a:buClr>
            </a:pPr>
            <a:r>
              <a:rPr lang="en-US" sz="1500" dirty="0" err="1" smtClean="0">
                <a:latin typeface="EHUSans Light"/>
                <a:cs typeface="EHUSans Light"/>
              </a:rPr>
              <a:t>Cayley</a:t>
            </a:r>
            <a:endParaRPr lang="en-US" sz="1500" dirty="0">
              <a:latin typeface="EHUSans Light"/>
              <a:cs typeface="EHUSans Light"/>
            </a:endParaRPr>
          </a:p>
          <a:p>
            <a:pPr lvl="2">
              <a:buClr>
                <a:srgbClr val="3366FF"/>
              </a:buClr>
            </a:pPr>
            <a:r>
              <a:rPr lang="en-US" sz="1500" dirty="0" err="1" smtClean="0">
                <a:latin typeface="EHUSans Light"/>
                <a:cs typeface="EHUSans Light"/>
              </a:rPr>
              <a:t>Ulam</a:t>
            </a:r>
            <a:endParaRPr lang="en-US" sz="1500" dirty="0" smtClean="0">
              <a:latin typeface="EHUSans Light"/>
              <a:cs typeface="EHUSans Light"/>
            </a:endParaRPr>
          </a:p>
          <a:p>
            <a:pPr marL="0" indent="0">
              <a:buClr>
                <a:srgbClr val="3366FF"/>
              </a:buClr>
              <a:buNone/>
            </a:pPr>
            <a:endParaRPr lang="en-US" sz="20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The linear ordering problem has been studied and an efficient insert neighborhood system that outperforms existing approaches has been proposed.</a:t>
            </a:r>
            <a:endParaRPr lang="en-US" sz="2600" dirty="0">
              <a:latin typeface="EHUSans Light"/>
              <a:cs typeface="EHUSans Light"/>
            </a:endParaRPr>
          </a:p>
          <a:p>
            <a:pPr marL="0" indent="0">
              <a:buClr>
                <a:srgbClr val="3366FF"/>
              </a:buClr>
              <a:buNone/>
            </a:pPr>
            <a:endParaRPr lang="en-US" sz="26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A general multi-</a:t>
            </a:r>
            <a:r>
              <a:rPr lang="en-US" sz="2000" dirty="0" err="1" smtClean="0">
                <a:latin typeface="EHUSans Light"/>
                <a:cs typeface="EHUSans Light"/>
              </a:rPr>
              <a:t>objectivization</a:t>
            </a:r>
            <a:r>
              <a:rPr lang="en-US" sz="2000" dirty="0" smtClean="0">
                <a:latin typeface="EHUSans Light"/>
                <a:cs typeface="EHUSans Light"/>
              </a:rPr>
              <a:t> strategy based on the elementary landscape decomposition has been proposed and applied to solve the quadratic assignment problem.</a:t>
            </a:r>
            <a:endParaRPr lang="en-US" sz="2000" dirty="0">
              <a:latin typeface="EHUSans Light"/>
              <a:cs typeface="EHUSans Light"/>
            </a:endParaRPr>
          </a:p>
          <a:p>
            <a:endParaRPr lang="en-US" sz="1600" dirty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Future Work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Part I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Investigate </a:t>
            </a: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mixtures</a:t>
            </a:r>
            <a:r>
              <a:rPr lang="en-US" sz="2000" dirty="0" smtClean="0">
                <a:latin typeface="EHUSans Light"/>
                <a:cs typeface="EHUSans Light"/>
              </a:rPr>
              <a:t> or </a:t>
            </a: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kernels</a:t>
            </a:r>
            <a:r>
              <a:rPr lang="en-US" sz="2000" dirty="0" smtClean="0">
                <a:latin typeface="EHUSans Light"/>
                <a:cs typeface="EHUSans Light"/>
              </a:rPr>
              <a:t> of Generalized Mallows models to approach multimodal spaces.</a:t>
            </a:r>
          </a:p>
          <a:p>
            <a:pPr>
              <a:buClr>
                <a:srgbClr val="3366FF"/>
              </a:buClr>
            </a:pPr>
            <a:endParaRPr lang="en-US" sz="20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Study the </a:t>
            </a: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convergence</a:t>
            </a:r>
            <a:r>
              <a:rPr lang="en-US" sz="2000" dirty="0" smtClean="0">
                <a:latin typeface="EHUSans Light"/>
                <a:cs typeface="EHUSans Light"/>
              </a:rPr>
              <a:t> of the Mallows and Generalized Mallows EDAs to local optima of the implemented distances.</a:t>
            </a:r>
          </a:p>
          <a:p>
            <a:pPr>
              <a:buClr>
                <a:srgbClr val="3366FF"/>
              </a:buClr>
            </a:pPr>
            <a:endParaRPr lang="en-US" sz="20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Analyze the suitability of the proposed models to solve a given problem by calculating the </a:t>
            </a:r>
            <a:r>
              <a:rPr lang="en-US" sz="2000" dirty="0" err="1" smtClean="0">
                <a:latin typeface="EHUSans Light"/>
                <a:cs typeface="EHUSans Light"/>
              </a:rPr>
              <a:t>Kullback-Leibler</a:t>
            </a:r>
            <a:r>
              <a:rPr lang="en-US" sz="2000" dirty="0" smtClean="0">
                <a:latin typeface="EHUSans Light"/>
                <a:cs typeface="EHUSans Light"/>
              </a:rPr>
              <a:t> divergence with respect to the </a:t>
            </a: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Boltzmann distribution </a:t>
            </a:r>
            <a:r>
              <a:rPr lang="en-US" sz="2000" dirty="0" smtClean="0">
                <a:latin typeface="EHUSans Light"/>
                <a:cs typeface="EHUSans Light"/>
              </a:rPr>
              <a:t>associated to the problem.</a:t>
            </a:r>
          </a:p>
          <a:p>
            <a:pPr>
              <a:buClr>
                <a:srgbClr val="3366FF"/>
              </a:buClr>
            </a:pPr>
            <a:endParaRPr lang="en-US" sz="20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Include other distances such as </a:t>
            </a: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Hamming</a:t>
            </a:r>
            <a:r>
              <a:rPr lang="en-US" sz="2000" dirty="0" smtClean="0">
                <a:latin typeface="EHUSans Light"/>
                <a:cs typeface="EHUSans Light"/>
              </a:rPr>
              <a:t> or </a:t>
            </a: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Spearman</a:t>
            </a:r>
            <a:r>
              <a:rPr lang="en-US" sz="2000" dirty="0" smtClean="0">
                <a:latin typeface="EHUSans Light"/>
                <a:cs typeface="EHUSans Light"/>
              </a:rPr>
              <a:t>.</a:t>
            </a:r>
          </a:p>
          <a:p>
            <a:endParaRPr lang="en-US" sz="1600" dirty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648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Future Work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Part II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Investigate multivariate information associated to the items.</a:t>
            </a:r>
          </a:p>
          <a:p>
            <a:pPr>
              <a:buClr>
                <a:srgbClr val="3366FF"/>
              </a:buClr>
            </a:pPr>
            <a:endParaRPr lang="en-US" sz="20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20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Study further applications of the restrictions matrix. </a:t>
            </a:r>
            <a:endParaRPr lang="en-US" sz="2000" dirty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Branch and bound algorithms.</a:t>
            </a:r>
          </a:p>
          <a:p>
            <a:endParaRPr lang="en-US" sz="2000" dirty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634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Future Work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Part III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Extend the elementary landscape decomposition to the LOP and TSP.</a:t>
            </a:r>
          </a:p>
          <a:p>
            <a:pPr lvl="1">
              <a:buClr>
                <a:srgbClr val="3366FF"/>
              </a:buClr>
            </a:pPr>
            <a:r>
              <a:rPr lang="en-US" sz="1600" dirty="0">
                <a:latin typeface="EHUSans Light"/>
                <a:cs typeface="EHUSans Light"/>
              </a:rPr>
              <a:t>P</a:t>
            </a:r>
            <a:r>
              <a:rPr lang="en-US" sz="1600" dirty="0" smtClean="0">
                <a:latin typeface="EHUSans Light"/>
                <a:cs typeface="EHUSans Light"/>
              </a:rPr>
              <a:t>articular cases of the Generalized QAP.</a:t>
            </a:r>
          </a:p>
          <a:p>
            <a:pPr>
              <a:buClr>
                <a:srgbClr val="3366FF"/>
              </a:buClr>
            </a:pPr>
            <a:endParaRPr lang="en-US" sz="20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20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Find an orthogonal basis of functions to decompose the landscape produced by the insert neighborhood under the LOP.</a:t>
            </a:r>
            <a:endParaRPr lang="en-US" sz="1600" dirty="0" smtClean="0">
              <a:latin typeface="EHUSans Light"/>
              <a:cs typeface="EHUSans Light"/>
            </a:endParaRPr>
          </a:p>
          <a:p>
            <a:endParaRPr lang="en-US" sz="2000" dirty="0" smtClean="0">
              <a:effectLst/>
              <a:latin typeface="EHUSans Light"/>
              <a:cs typeface="EHUSans Light"/>
            </a:endParaRPr>
          </a:p>
          <a:p>
            <a:endParaRPr lang="en-US" sz="20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000" dirty="0">
                <a:latin typeface="EHUSans Light"/>
                <a:cs typeface="EHUSans Light"/>
              </a:rPr>
              <a:t>Study the shape of elementary landscapes of the decomposition in relation to the values of the QAP instances.</a:t>
            </a:r>
          </a:p>
          <a:p>
            <a:endParaRPr lang="en-US" sz="2000" dirty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793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Publications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Articles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886" y="1600200"/>
            <a:ext cx="6781914" cy="4749046"/>
          </a:xfrm>
        </p:spPr>
        <p:txBody>
          <a:bodyPr>
            <a:normAutofit/>
          </a:bodyPr>
          <a:lstStyle/>
          <a:p>
            <a:pPr marL="0" indent="0">
              <a:buClr>
                <a:srgbClr val="3366FF"/>
              </a:buClr>
              <a:buNone/>
            </a:pPr>
            <a:r>
              <a:rPr lang="en-US" sz="1600" dirty="0">
                <a:latin typeface="EHUSans Light"/>
                <a:cs typeface="EHUSans Light"/>
              </a:rPr>
              <a:t>J. Ceberio, E. </a:t>
            </a:r>
            <a:r>
              <a:rPr lang="en-US" sz="1600" dirty="0" err="1">
                <a:latin typeface="EHUSans Light"/>
                <a:cs typeface="EHUSans Light"/>
              </a:rPr>
              <a:t>Irurozki</a:t>
            </a:r>
            <a:r>
              <a:rPr lang="en-US" sz="1600" dirty="0">
                <a:latin typeface="EHUSans Light"/>
                <a:cs typeface="EHUSans Light"/>
              </a:rPr>
              <a:t>, A. </a:t>
            </a:r>
            <a:r>
              <a:rPr lang="en-US" sz="1600" dirty="0" err="1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 &amp; J.A. Lozano (2012). A review on Estimation of Distribution Algorithms in Permutation-based Combinatorial Optimization Problems.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Progress in Artificial Intelligence</a:t>
            </a:r>
            <a:r>
              <a:rPr lang="en-US" sz="1600" dirty="0">
                <a:latin typeface="EHUSans Light"/>
                <a:cs typeface="EHUSans Light"/>
              </a:rPr>
              <a:t>. </a:t>
            </a:r>
            <a:r>
              <a:rPr lang="en-US" sz="1600" dirty="0" err="1">
                <a:latin typeface="EHUSans Light"/>
                <a:cs typeface="EHUSans Light"/>
              </a:rPr>
              <a:t>Vol</a:t>
            </a:r>
            <a:r>
              <a:rPr lang="en-US" sz="1600" dirty="0">
                <a:latin typeface="EHUSans Light"/>
                <a:cs typeface="EHUSans Light"/>
              </a:rPr>
              <a:t> 1, No. 1, Pp. 103-117</a:t>
            </a:r>
            <a:r>
              <a:rPr lang="en-US" sz="1600" dirty="0" smtClean="0">
                <a:latin typeface="EHUSans Light"/>
                <a:cs typeface="EHUSans Light"/>
              </a:rPr>
              <a:t>. 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Citations in Google </a:t>
            </a:r>
            <a:r>
              <a:rPr lang="en-US" sz="1400" dirty="0">
                <a:solidFill>
                  <a:srgbClr val="3366FF"/>
                </a:solidFill>
                <a:latin typeface="EHUSans Light"/>
                <a:cs typeface="EHUSans Light"/>
              </a:rPr>
              <a:t>scholar : </a:t>
            </a:r>
            <a:r>
              <a:rPr lang="en-US" sz="1400" b="1" dirty="0" smtClean="0">
                <a:solidFill>
                  <a:srgbClr val="3366FF"/>
                </a:solidFill>
                <a:latin typeface="EHUSans Light"/>
                <a:cs typeface="EHUSans Light"/>
              </a:rPr>
              <a:t>30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.</a:t>
            </a:r>
          </a:p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 marL="0" indent="0">
              <a:buClr>
                <a:srgbClr val="3366FF"/>
              </a:buClr>
              <a:buNone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0" indent="0">
              <a:buClr>
                <a:srgbClr val="3366FF"/>
              </a:buClr>
              <a:buNone/>
            </a:pPr>
            <a:r>
              <a:rPr lang="en-US" sz="1600" dirty="0" smtClean="0">
                <a:latin typeface="EHUSans Light"/>
                <a:cs typeface="EHUSans Light"/>
              </a:rPr>
              <a:t>J</a:t>
            </a:r>
            <a:r>
              <a:rPr lang="en-US" sz="1600" dirty="0">
                <a:latin typeface="EHUSans Light"/>
                <a:cs typeface="EHUSans Light"/>
              </a:rPr>
              <a:t>. Ceberio, E. </a:t>
            </a:r>
            <a:r>
              <a:rPr lang="en-US" sz="1600" dirty="0" err="1">
                <a:latin typeface="EHUSans Light"/>
                <a:cs typeface="EHUSans Light"/>
              </a:rPr>
              <a:t>Irurozki</a:t>
            </a:r>
            <a:r>
              <a:rPr lang="en-US" sz="1600" dirty="0">
                <a:latin typeface="EHUSans Light"/>
                <a:cs typeface="EHUSans Light"/>
              </a:rPr>
              <a:t>, A. </a:t>
            </a:r>
            <a:r>
              <a:rPr lang="en-US" sz="1600" dirty="0" err="1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 &amp; J.A. Lozano (2014). A Distance-based Ranking Model Estimation of Distribution Algorithm for the </a:t>
            </a:r>
            <a:r>
              <a:rPr lang="en-US" sz="1600" dirty="0" err="1">
                <a:latin typeface="EHUSans Light"/>
                <a:cs typeface="EHUSans Light"/>
              </a:rPr>
              <a:t>Flowshop</a:t>
            </a:r>
            <a:r>
              <a:rPr lang="en-US" sz="1600" dirty="0">
                <a:latin typeface="EHUSans Light"/>
                <a:cs typeface="EHUSans Light"/>
              </a:rPr>
              <a:t> Scheduling Problem.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IEEE Transactions on Evolutionary Computation</a:t>
            </a:r>
            <a:r>
              <a:rPr lang="en-US" sz="1600" dirty="0">
                <a:latin typeface="EHUSans Light"/>
                <a:cs typeface="EHUSans Light"/>
              </a:rPr>
              <a:t>. </a:t>
            </a:r>
            <a:r>
              <a:rPr lang="en-US" sz="1600" dirty="0" err="1">
                <a:latin typeface="EHUSans Light"/>
                <a:cs typeface="EHUSans Light"/>
              </a:rPr>
              <a:t>Vol</a:t>
            </a:r>
            <a:r>
              <a:rPr lang="en-US" sz="1600" dirty="0">
                <a:latin typeface="EHUSans Light"/>
                <a:cs typeface="EHUSans Light"/>
              </a:rPr>
              <a:t> 18, No. 2, Pp. 286-300</a:t>
            </a:r>
            <a:r>
              <a:rPr lang="en-US" sz="1600" dirty="0" smtClean="0">
                <a:latin typeface="EHUSans Light"/>
                <a:cs typeface="EHUSans Light"/>
              </a:rPr>
              <a:t>.</a:t>
            </a:r>
          </a:p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 marL="0" indent="0">
              <a:buClr>
                <a:srgbClr val="3366FF"/>
              </a:buClr>
              <a:buNone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0" indent="0">
              <a:buClr>
                <a:srgbClr val="3366FF"/>
              </a:buClr>
              <a:buNone/>
            </a:pPr>
            <a:r>
              <a:rPr lang="en-US" sz="1600" dirty="0" smtClean="0">
                <a:latin typeface="EHUSans Light"/>
                <a:cs typeface="EHUSans Light"/>
              </a:rPr>
              <a:t>J</a:t>
            </a:r>
            <a:r>
              <a:rPr lang="en-US" sz="1600" dirty="0">
                <a:latin typeface="EHUSans Light"/>
                <a:cs typeface="EHUSans Light"/>
              </a:rPr>
              <a:t>. Ceberio, A. </a:t>
            </a:r>
            <a:r>
              <a:rPr lang="en-US" sz="1600" dirty="0" err="1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, J.A. Lozano (</a:t>
            </a:r>
            <a:r>
              <a:rPr lang="en-US" sz="1600" dirty="0" smtClean="0">
                <a:latin typeface="EHUSans Light"/>
                <a:cs typeface="EHUSans Light"/>
              </a:rPr>
              <a:t>2015)</a:t>
            </a:r>
            <a:r>
              <a:rPr lang="en-US" sz="1600" dirty="0">
                <a:latin typeface="EHUSans Light"/>
                <a:cs typeface="EHUSans Light"/>
              </a:rPr>
              <a:t>. The Linear Ordering Problem Revisited.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European Journal of Operational Research</a:t>
            </a:r>
            <a:r>
              <a:rPr lang="en-US" sz="1600" dirty="0">
                <a:latin typeface="EHUSans Light"/>
                <a:cs typeface="EHUSans Light"/>
              </a:rPr>
              <a:t>. </a:t>
            </a:r>
            <a:r>
              <a:rPr lang="en-US" sz="1600" dirty="0" err="1" smtClean="0">
                <a:latin typeface="EHUSans Light"/>
                <a:cs typeface="EHUSans Light"/>
              </a:rPr>
              <a:t>Vol</a:t>
            </a:r>
            <a:r>
              <a:rPr lang="en-US" sz="1600" dirty="0" smtClean="0">
                <a:latin typeface="EHUSans Light"/>
                <a:cs typeface="EHUSans Light"/>
              </a:rPr>
              <a:t> 241, No. 3, Pp. 686-696.</a:t>
            </a:r>
          </a:p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endParaRPr lang="en-US" sz="1600" i="1" dirty="0">
              <a:latin typeface="EHUSans"/>
              <a:cs typeface="EHU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921" y="1487312"/>
            <a:ext cx="1017516" cy="136780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21" y="3146488"/>
            <a:ext cx="1022980" cy="1394973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264" y="4761355"/>
            <a:ext cx="1018637" cy="1358182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313615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Publications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Articles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886" y="1600200"/>
            <a:ext cx="6781914" cy="4749046"/>
          </a:xfrm>
        </p:spPr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 marL="0" indent="0">
              <a:buClr>
                <a:srgbClr val="3366FF"/>
              </a:buClr>
              <a:buNone/>
            </a:pPr>
            <a:r>
              <a:rPr lang="en-US" sz="1600" dirty="0">
                <a:latin typeface="EHUSans Light"/>
                <a:cs typeface="EHUSans Light"/>
              </a:rPr>
              <a:t>J. Ceberio, E. </a:t>
            </a:r>
            <a:r>
              <a:rPr lang="en-US" sz="1600" dirty="0" err="1">
                <a:latin typeface="EHUSans Light"/>
                <a:cs typeface="EHUSans Light"/>
              </a:rPr>
              <a:t>Irurozki</a:t>
            </a:r>
            <a:r>
              <a:rPr lang="en-US" sz="1600" dirty="0">
                <a:latin typeface="EHUSans Light"/>
                <a:cs typeface="EHUSans Light"/>
              </a:rPr>
              <a:t>, A. </a:t>
            </a:r>
            <a:r>
              <a:rPr lang="en-US" sz="1600" dirty="0" err="1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 &amp; J.A. Lozano (2014). A Review of Distances for the Mallows and Generalized Mallows Estimation of Distribution Algorithms.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Journal of Computational Optimization and Applications</a:t>
            </a:r>
            <a:r>
              <a:rPr lang="en-US" sz="1600" dirty="0">
                <a:latin typeface="EHUSans Light"/>
                <a:cs typeface="EHUSans Light"/>
              </a:rPr>
              <a:t>. Submitted.</a:t>
            </a: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 marL="0" indent="0">
              <a:buClr>
                <a:srgbClr val="3366FF"/>
              </a:buClr>
              <a:buNone/>
            </a:pPr>
            <a:r>
              <a:rPr lang="en-US" sz="1600" dirty="0" smtClean="0">
                <a:latin typeface="EHUSans Light"/>
                <a:cs typeface="EHUSans Light"/>
              </a:rPr>
              <a:t>J</a:t>
            </a:r>
            <a:r>
              <a:rPr lang="en-US" sz="1600" dirty="0">
                <a:latin typeface="EHUSans Light"/>
                <a:cs typeface="EHUSans Light"/>
              </a:rPr>
              <a:t>. Ceberio, A. </a:t>
            </a:r>
            <a:r>
              <a:rPr lang="en-US" sz="1600" dirty="0" err="1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 &amp; J.A. Lozano (</a:t>
            </a:r>
            <a:r>
              <a:rPr lang="en-US" sz="1600" dirty="0" smtClean="0">
                <a:latin typeface="EHUSans Light"/>
                <a:cs typeface="EHUSans Light"/>
              </a:rPr>
              <a:t>2014)</a:t>
            </a:r>
            <a:r>
              <a:rPr lang="en-US" sz="1600" dirty="0">
                <a:latin typeface="EHUSans Light"/>
                <a:cs typeface="EHUSans Light"/>
              </a:rPr>
              <a:t>. </a:t>
            </a:r>
            <a:r>
              <a:rPr lang="en-US" sz="1600" dirty="0" smtClean="0">
                <a:latin typeface="EHUSans Light"/>
                <a:cs typeface="EHUSans Light"/>
              </a:rPr>
              <a:t>Multi-objectivizing </a:t>
            </a:r>
            <a:r>
              <a:rPr lang="en-US" sz="1600" dirty="0">
                <a:latin typeface="EHUSans Light"/>
                <a:cs typeface="EHUSans Light"/>
              </a:rPr>
              <a:t>the Quadratic Assignment Problem by means of a Elementary Landscape </a:t>
            </a:r>
            <a:r>
              <a:rPr lang="en-US" sz="1600" dirty="0" smtClean="0">
                <a:latin typeface="EHUSans Light"/>
                <a:cs typeface="EHUSans Light"/>
              </a:rPr>
              <a:t>Decomposition. </a:t>
            </a: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Natural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Computing</a:t>
            </a:r>
            <a:r>
              <a:rPr lang="en-US" sz="1600" dirty="0" smtClean="0">
                <a:latin typeface="EHUSans Light"/>
                <a:cs typeface="EHUSans Light"/>
              </a:rPr>
              <a:t>. Submitted.</a:t>
            </a: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endParaRPr lang="en-US" sz="1600" i="1" dirty="0">
              <a:latin typeface="EHUSans"/>
              <a:cs typeface="EHU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119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85" y="1659281"/>
            <a:ext cx="1007281" cy="15109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85" y="3402335"/>
            <a:ext cx="1007282" cy="1345795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885598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040647"/>
            <a:ext cx="8884097" cy="1231562"/>
          </a:xfrm>
        </p:spPr>
        <p:txBody>
          <a:bodyPr anchor="b">
            <a:normAutofit/>
          </a:bodyPr>
          <a:lstStyle/>
          <a:p>
            <a:pPr algn="r"/>
            <a:r>
              <a:rPr lang="en-US" sz="3600" dirty="0" smtClean="0">
                <a:latin typeface="EHUSans Light"/>
                <a:cs typeface="EHUSans Light"/>
              </a:rPr>
              <a:t>Contributions to the design of 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3600" dirty="0" smtClean="0">
                <a:latin typeface="EHUSans Light"/>
                <a:cs typeface="EHUSans Light"/>
              </a:rPr>
              <a:t>EDAs for permutation problems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EHUSans Light"/>
              <a:cs typeface="EHUSans Light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0" y="5399661"/>
            <a:ext cx="914400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868897" y="5471261"/>
            <a:ext cx="10152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3366FF"/>
                </a:solidFill>
                <a:latin typeface="EHUSans Light"/>
                <a:cs typeface="EHUSans Light"/>
              </a:rPr>
              <a:t>Part </a:t>
            </a:r>
            <a:r>
              <a:rPr lang="en-US" sz="2800" dirty="0" smtClean="0">
                <a:solidFill>
                  <a:srgbClr val="3366FF"/>
                </a:solidFill>
                <a:latin typeface="EHUSans Light"/>
                <a:cs typeface="EHUSans Light"/>
              </a:rPr>
              <a:t>I</a:t>
            </a:r>
            <a:endParaRPr lang="en-US" sz="28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871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Publications</a:t>
            </a:r>
            <a:r>
              <a:rPr lang="en-US" dirty="0" smtClean="0">
                <a:latin typeface="EHUSans Light"/>
                <a:cs typeface="EHUSans Light"/>
              </a:rPr>
              <a:t/>
            </a:r>
            <a:br>
              <a:rPr lang="en-US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Conference Communications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1600" dirty="0">
                <a:latin typeface="EHUSans Light"/>
                <a:cs typeface="EHUSans Light"/>
              </a:rPr>
              <a:t>J. Ceberio, A. </a:t>
            </a:r>
            <a:r>
              <a:rPr lang="en-US" sz="1600" dirty="0" err="1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 &amp; J.A. Lozano (2011). A Preliminary Study on EDAs for Permutation Problems Based on Marginal-based Models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. In Proceedings of the 2011 Genetic and Evolutionary Computation Conference</a:t>
            </a:r>
            <a:r>
              <a:rPr lang="en-US" sz="1600" dirty="0">
                <a:latin typeface="EHUSans Light"/>
                <a:cs typeface="EHUSans Light"/>
              </a:rPr>
              <a:t>, Dublin, Ireland, 12-16 July.</a:t>
            </a:r>
          </a:p>
          <a:p>
            <a:pPr>
              <a:buClr>
                <a:srgbClr val="3366FF"/>
              </a:buClr>
            </a:pPr>
            <a:r>
              <a:rPr lang="en-US" sz="1600" dirty="0">
                <a:latin typeface="EHUSans Light"/>
                <a:cs typeface="EHUSans Light"/>
              </a:rPr>
              <a:t>J. Ceberio, A. </a:t>
            </a:r>
            <a:r>
              <a:rPr lang="en-US" sz="1600" dirty="0" err="1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 &amp; J.A. Lozano (2011). Introducing </a:t>
            </a:r>
            <a:r>
              <a:rPr lang="en-US" sz="1600" dirty="0" smtClean="0">
                <a:latin typeface="EHUSans Light"/>
                <a:cs typeface="EHUSans Light"/>
              </a:rPr>
              <a:t>the </a:t>
            </a:r>
            <a:r>
              <a:rPr lang="en-US" sz="1600" dirty="0">
                <a:latin typeface="EHUSans Light"/>
                <a:cs typeface="EHUSans Light"/>
              </a:rPr>
              <a:t>Mallows Model on Estimation of Distribution Algorithms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. In Proceedings of the 2011 International Conference on Neural Information Processing</a:t>
            </a:r>
            <a:r>
              <a:rPr lang="en-US" sz="1600" dirty="0">
                <a:latin typeface="EHUSans Light"/>
                <a:cs typeface="EHUSans Light"/>
              </a:rPr>
              <a:t>, Shanghai, China, 23-25 November. Pp. 461-470.</a:t>
            </a:r>
          </a:p>
          <a:p>
            <a:pPr>
              <a:buClr>
                <a:srgbClr val="3366FF"/>
              </a:buClr>
            </a:pPr>
            <a:r>
              <a:rPr lang="en-US" sz="1600" dirty="0">
                <a:latin typeface="EHUSans Light"/>
                <a:cs typeface="EHUSans Light"/>
              </a:rPr>
              <a:t>J. Ceberio, A. </a:t>
            </a:r>
            <a:r>
              <a:rPr lang="en-US" sz="1600" dirty="0" err="1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 &amp; J.A. Lozano (2013). The </a:t>
            </a:r>
            <a:r>
              <a:rPr lang="en-US" sz="1600" dirty="0" err="1">
                <a:latin typeface="EHUSans Light"/>
                <a:cs typeface="EHUSans Light"/>
              </a:rPr>
              <a:t>Plackett</a:t>
            </a:r>
            <a:r>
              <a:rPr lang="en-US" sz="1600" dirty="0">
                <a:latin typeface="EHUSans Light"/>
                <a:cs typeface="EHUSans Light"/>
              </a:rPr>
              <a:t>-Luce Ranking Model on Permutation-based Optimization Problems. .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In Proceedings of the 2013 IEEE Congress on Evolutionary Computation</a:t>
            </a:r>
            <a:r>
              <a:rPr lang="en-US" sz="1600" dirty="0">
                <a:latin typeface="EHUSans Light"/>
                <a:cs typeface="EHUSans Light"/>
              </a:rPr>
              <a:t>,</a:t>
            </a:r>
            <a:r>
              <a:rPr lang="ro-RO" sz="1600" dirty="0">
                <a:latin typeface="EHUSans Light"/>
                <a:cs typeface="EHUSans Light"/>
              </a:rPr>
              <a:t> Cancun, Mexico, 20-23 June</a:t>
            </a:r>
            <a:r>
              <a:rPr lang="en-US" sz="1600" dirty="0">
                <a:latin typeface="EHUSans Light"/>
                <a:cs typeface="EHUSans Light"/>
              </a:rPr>
              <a:t>.</a:t>
            </a:r>
          </a:p>
          <a:p>
            <a:pPr>
              <a:buClr>
                <a:srgbClr val="3366FF"/>
              </a:buClr>
            </a:pPr>
            <a:r>
              <a:rPr lang="en-US" sz="1600" dirty="0">
                <a:latin typeface="EHUSans Light"/>
                <a:cs typeface="EHUSans Light"/>
              </a:rPr>
              <a:t>J. Ceberio, L. Hernando, A. </a:t>
            </a:r>
            <a:r>
              <a:rPr lang="en-US" sz="1600" dirty="0" err="1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 &amp; J.A. Lozano (2013). Understanding Instance Complexity in the Linear Ordering Problem.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In Proceedings of the 2013 International Conference on Intelligent Data Engineering and Automated Learning</a:t>
            </a:r>
            <a:r>
              <a:rPr lang="en-US" sz="1600" dirty="0">
                <a:latin typeface="EHUSans Light"/>
                <a:cs typeface="EHUSans Light"/>
              </a:rPr>
              <a:t>, Hefei, Anhui, China, 20-23 October</a:t>
            </a:r>
            <a:r>
              <a:rPr lang="en-US" sz="1600" dirty="0" smtClean="0">
                <a:latin typeface="EHUSans Light"/>
                <a:cs typeface="EHUSans Light"/>
              </a:rPr>
              <a:t>.</a:t>
            </a:r>
          </a:p>
          <a:p>
            <a:pPr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J</a:t>
            </a:r>
            <a:r>
              <a:rPr lang="en-US" sz="1600" dirty="0">
                <a:latin typeface="EHUSans Light"/>
                <a:cs typeface="EHUSans Light"/>
              </a:rPr>
              <a:t>. Ceberio, E. </a:t>
            </a:r>
            <a:r>
              <a:rPr lang="en-US" sz="1600" dirty="0" err="1">
                <a:latin typeface="EHUSans Light"/>
                <a:cs typeface="EHUSans Light"/>
              </a:rPr>
              <a:t>Irurozki</a:t>
            </a:r>
            <a:r>
              <a:rPr lang="en-US" sz="1600" dirty="0">
                <a:latin typeface="EHUSans Light"/>
                <a:cs typeface="EHUSans Light"/>
              </a:rPr>
              <a:t>, A. </a:t>
            </a:r>
            <a:r>
              <a:rPr lang="en-US" sz="1600" dirty="0" err="1" smtClean="0">
                <a:latin typeface="EHUSans Light"/>
                <a:cs typeface="EHUSans Light"/>
              </a:rPr>
              <a:t>Mendiburu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&amp; </a:t>
            </a:r>
            <a:r>
              <a:rPr lang="en-US" sz="1600" dirty="0">
                <a:latin typeface="EHUSans Light"/>
                <a:cs typeface="EHUSans Light"/>
              </a:rPr>
              <a:t>J.A. </a:t>
            </a:r>
            <a:r>
              <a:rPr lang="en-US" sz="1600" dirty="0" smtClean="0">
                <a:latin typeface="EHUSans Light"/>
                <a:cs typeface="EHUSans Light"/>
              </a:rPr>
              <a:t>Lozano (2014). </a:t>
            </a:r>
            <a:r>
              <a:rPr lang="en-US" sz="1600" dirty="0">
                <a:latin typeface="EHUSans Light"/>
                <a:cs typeface="EHUSans Light"/>
              </a:rPr>
              <a:t>Extending Distance-based Ranking Models in Estimation of Distribution Algorithms.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In Proceedings of </a:t>
            </a: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the 2014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IEEE Congress on Evolutionary </a:t>
            </a: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Computation</a:t>
            </a:r>
            <a:r>
              <a:rPr lang="en-US" sz="1600" dirty="0" smtClean="0">
                <a:latin typeface="EHUSans Light"/>
                <a:cs typeface="EHUSans Light"/>
              </a:rPr>
              <a:t>, </a:t>
            </a:r>
            <a:r>
              <a:rPr lang="en-US" sz="1600" dirty="0">
                <a:latin typeface="EHUSans Light"/>
                <a:cs typeface="EHUSans Light"/>
              </a:rPr>
              <a:t>Beijing, China, 6-11 </a:t>
            </a:r>
            <a:r>
              <a:rPr lang="en-US" sz="1600" dirty="0" smtClean="0">
                <a:latin typeface="EHUSans Light"/>
                <a:cs typeface="EHUSans Light"/>
              </a:rPr>
              <a:t>July.</a:t>
            </a:r>
          </a:p>
          <a:p>
            <a:endParaRPr lang="en-US" sz="1600" dirty="0" smtClean="0">
              <a:latin typeface="EHUSans"/>
              <a:cs typeface="EHUSans"/>
            </a:endParaRPr>
          </a:p>
          <a:p>
            <a:endParaRPr lang="en-US" sz="1600" dirty="0">
              <a:latin typeface="EHUSans"/>
              <a:cs typeface="EHUSans"/>
            </a:endParaRPr>
          </a:p>
          <a:p>
            <a:endParaRPr lang="en-US" sz="1600" dirty="0" smtClean="0">
              <a:latin typeface="EHUSans"/>
              <a:cs typeface="EHUSans"/>
            </a:endParaRPr>
          </a:p>
          <a:p>
            <a:endParaRPr lang="en-US" sz="1600" dirty="0">
              <a:effectLst/>
              <a:latin typeface="EHUSans"/>
              <a:cs typeface="EHU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766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Publications</a:t>
            </a:r>
            <a:r>
              <a:rPr lang="en-US" dirty="0" smtClean="0">
                <a:latin typeface="EHUSans Light"/>
                <a:cs typeface="EHUSans Light"/>
              </a:rPr>
              <a:t/>
            </a:r>
            <a:br>
              <a:rPr lang="en-US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Collaborations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E. </a:t>
            </a:r>
            <a:r>
              <a:rPr lang="en-US" sz="1600" dirty="0" err="1" smtClean="0">
                <a:latin typeface="EHUSans Light"/>
                <a:cs typeface="EHUSans Light"/>
              </a:rPr>
              <a:t>Irurozki</a:t>
            </a:r>
            <a:r>
              <a:rPr lang="en-US" sz="1600" dirty="0" smtClean="0">
                <a:latin typeface="EHUSans Light"/>
                <a:cs typeface="EHUSans Light"/>
              </a:rPr>
              <a:t>,</a:t>
            </a:r>
            <a:r>
              <a:rPr lang="en-US" sz="1600" b="1" dirty="0" smtClean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J. Ceberio, B. </a:t>
            </a:r>
            <a:r>
              <a:rPr lang="en-US" sz="1600" dirty="0" err="1" smtClean="0">
                <a:latin typeface="EHUSans Light"/>
                <a:cs typeface="EHUSans Light"/>
              </a:rPr>
              <a:t>Calvo</a:t>
            </a:r>
            <a:r>
              <a:rPr lang="en-US" sz="1600" dirty="0" smtClean="0">
                <a:latin typeface="EHUSans Light"/>
                <a:cs typeface="EHUSans Light"/>
              </a:rPr>
              <a:t> &amp; J. A. Lozano. </a:t>
            </a:r>
            <a:r>
              <a:rPr lang="en-US" sz="1600" dirty="0">
                <a:latin typeface="EHUSans Light"/>
                <a:cs typeface="EHUSans Light"/>
              </a:rPr>
              <a:t>(2014). Mallows model under the </a:t>
            </a:r>
            <a:r>
              <a:rPr lang="en-US" sz="1600" dirty="0" err="1">
                <a:latin typeface="EHUSans Light"/>
                <a:cs typeface="EHUSans Light"/>
              </a:rPr>
              <a:t>Ulam</a:t>
            </a:r>
            <a:r>
              <a:rPr lang="en-US" sz="1600" dirty="0">
                <a:latin typeface="EHUSans Light"/>
                <a:cs typeface="EHUSans Light"/>
              </a:rPr>
              <a:t> distance: a feasible combinatorial approach.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Neural Information Processing Systems (NIPS) </a:t>
            </a: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– Workshop of Analysis </a:t>
            </a:r>
            <a:r>
              <a:rPr lang="en-US" sz="1600" dirty="0">
                <a:solidFill>
                  <a:srgbClr val="3366FF"/>
                </a:solidFill>
                <a:latin typeface="EHUSans Light"/>
                <a:cs typeface="EHUSans Light"/>
              </a:rPr>
              <a:t>of Rank Data</a:t>
            </a:r>
            <a:r>
              <a:rPr lang="en-US" sz="1600" dirty="0">
                <a:latin typeface="EHUSans Light"/>
                <a:cs typeface="EHUSans Light"/>
              </a:rPr>
              <a:t>. </a:t>
            </a:r>
            <a:endParaRPr lang="en-US" sz="1600" dirty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3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18649"/>
            <a:ext cx="7772400" cy="2379442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latin typeface="EHUSans Light"/>
                <a:cs typeface="EHUSans Light"/>
              </a:rPr>
              <a:t>Solving Permutation Problems with 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3600" dirty="0" smtClean="0">
                <a:latin typeface="EHUSans Light"/>
                <a:cs typeface="EHUSans Light"/>
              </a:rPr>
              <a:t>Estimation of Distribution Algorithms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3600" dirty="0" smtClean="0">
                <a:latin typeface="EHUSans Light"/>
                <a:cs typeface="EHUSans Light"/>
              </a:rPr>
              <a:t>and Extensions Thereof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0268" y="4444478"/>
            <a:ext cx="7086600" cy="412882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Josu Ceberio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pic>
        <p:nvPicPr>
          <p:cNvPr id="5" name="Picture 4" descr="logo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98256"/>
            <a:ext cx="9160281" cy="122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5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Estimation of distribution </a:t>
            </a:r>
            <a:r>
              <a:rPr lang="en-US" sz="3600" dirty="0">
                <a:latin typeface="EHUSans Light"/>
                <a:cs typeface="EHUSans Light"/>
              </a:rPr>
              <a:t>a</a:t>
            </a:r>
            <a:r>
              <a:rPr lang="en-US" sz="3600" dirty="0" smtClean="0">
                <a:latin typeface="EHUSans Light"/>
                <a:cs typeface="EHUSans Light"/>
              </a:rPr>
              <a:t>lgorithms 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EDA_Schem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370" y="1727200"/>
            <a:ext cx="1892300" cy="4470400"/>
          </a:xfrm>
          <a:prstGeom prst="rect">
            <a:avLst/>
          </a:prstGeom>
        </p:spPr>
      </p:pic>
      <p:pic>
        <p:nvPicPr>
          <p:cNvPr id="7" name="Picture 6" descr="GA_schem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850" y="1706880"/>
            <a:ext cx="1892300" cy="44704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13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606991" y="3710506"/>
            <a:ext cx="1766379" cy="1128274"/>
            <a:chOff x="3606991" y="3710506"/>
            <a:chExt cx="1766379" cy="1128274"/>
          </a:xfrm>
        </p:grpSpPr>
        <p:sp>
          <p:nvSpPr>
            <p:cNvPr id="8" name="Right Bracket 7"/>
            <p:cNvSpPr/>
            <p:nvPr/>
          </p:nvSpPr>
          <p:spPr>
            <a:xfrm>
              <a:off x="3606991" y="3710506"/>
              <a:ext cx="234275" cy="1128274"/>
            </a:xfrm>
            <a:prstGeom prst="rightBracket">
              <a:avLst/>
            </a:prstGeom>
            <a:ln>
              <a:solidFill>
                <a:srgbClr val="3366FF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3841266" y="4257144"/>
              <a:ext cx="1532104" cy="0"/>
            </a:xfrm>
            <a:prstGeom prst="straightConnector1">
              <a:avLst/>
            </a:prstGeom>
            <a:ln>
              <a:solidFill>
                <a:srgbClr val="3366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00449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EDAs </a:t>
            </a:r>
            <a:r>
              <a:rPr lang="en-US" sz="2700" dirty="0">
                <a:solidFill>
                  <a:srgbClr val="3366FF"/>
                </a:solidFill>
                <a:latin typeface="EHUSans Light"/>
                <a:cs typeface="EHUSans Light"/>
              </a:rPr>
              <a:t>for integer domain </a:t>
            </a: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problems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Clr>
                <a:srgbClr val="3366FF"/>
              </a:buClr>
            </a:pPr>
            <a:endParaRPr lang="en-US" sz="12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200" dirty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200" dirty="0" smtClean="0"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endParaRPr lang="en-US" sz="1200" dirty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>
                <a:latin typeface="EHUSans Light"/>
                <a:cs typeface="EHUSans Light"/>
              </a:rPr>
              <a:t>The </a:t>
            </a:r>
            <a:r>
              <a:rPr lang="en-US" sz="1600" dirty="0" smtClean="0">
                <a:latin typeface="EHUSans Light"/>
                <a:cs typeface="EHUSans Light"/>
              </a:rPr>
              <a:t>sampling step may not provide permutations, </a:t>
            </a:r>
            <a:r>
              <a:rPr lang="en-US" sz="1600" dirty="0">
                <a:latin typeface="EHUSans Light"/>
                <a:cs typeface="EHUSans Light"/>
              </a:rPr>
              <a:t>but </a:t>
            </a:r>
            <a:r>
              <a:rPr lang="en-US" sz="1600" dirty="0" smtClean="0">
                <a:latin typeface="EHUSans Light"/>
                <a:cs typeface="EHUSans Light"/>
              </a:rPr>
              <a:t>solutions in     . </a:t>
            </a:r>
          </a:p>
          <a:p>
            <a:pPr lvl="1">
              <a:buClr>
                <a:srgbClr val="3366FF"/>
              </a:buClr>
            </a:pPr>
            <a:endParaRPr lang="en-US" sz="14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400" dirty="0" smtClean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817" y="2548634"/>
            <a:ext cx="177800" cy="1905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14</a:t>
            </a:fld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1263295" y="1822212"/>
            <a:ext cx="6571086" cy="369332"/>
            <a:chOff x="675732" y="1822212"/>
            <a:chExt cx="6571086" cy="369332"/>
          </a:xfrm>
        </p:grpSpPr>
        <p:sp>
          <p:nvSpPr>
            <p:cNvPr id="27" name="TextBox 26"/>
            <p:cNvSpPr txBox="1"/>
            <p:nvPr/>
          </p:nvSpPr>
          <p:spPr>
            <a:xfrm>
              <a:off x="675732" y="1822212"/>
              <a:ext cx="6571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Learn a probability distribution over the set                                                             				</a:t>
              </a:r>
              <a:endParaRPr lang="en-US" dirty="0">
                <a:latin typeface="EHUSans Light"/>
                <a:cs typeface="EHUSans Light"/>
              </a:endParaRPr>
            </a:p>
          </p:txBody>
        </p:sp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6045" y="1902440"/>
              <a:ext cx="1968500" cy="266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4127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EDAs </a:t>
            </a:r>
            <a:r>
              <a:rPr lang="en-US" sz="2700" dirty="0">
                <a:solidFill>
                  <a:srgbClr val="3366FF"/>
                </a:solidFill>
                <a:latin typeface="EHUSans Light"/>
                <a:cs typeface="EHUSans Light"/>
              </a:rPr>
              <a:t>for integer domain </a:t>
            </a: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problems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Clr>
                <a:srgbClr val="3366FF"/>
              </a:buClr>
            </a:pPr>
            <a:endParaRPr lang="en-US" sz="12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200" dirty="0"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endParaRPr lang="en-US" sz="12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200" dirty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>
                <a:latin typeface="EHUSans Light"/>
                <a:cs typeface="EHUSans Light"/>
              </a:rPr>
              <a:t>The sampling </a:t>
            </a:r>
            <a:r>
              <a:rPr lang="en-US" sz="1600" dirty="0" smtClean="0">
                <a:latin typeface="EHUSans Light"/>
                <a:cs typeface="EHUSans Light"/>
              </a:rPr>
              <a:t>step may not </a:t>
            </a:r>
            <a:r>
              <a:rPr lang="en-US" sz="1600" dirty="0">
                <a:latin typeface="EHUSans Light"/>
                <a:cs typeface="EHUSans Light"/>
              </a:rPr>
              <a:t>provide </a:t>
            </a:r>
            <a:r>
              <a:rPr lang="en-US" sz="1600" dirty="0" smtClean="0">
                <a:latin typeface="EHUSans Light"/>
                <a:cs typeface="EHUSans Light"/>
              </a:rPr>
              <a:t>permutations, </a:t>
            </a:r>
            <a:r>
              <a:rPr lang="en-US" sz="1600" dirty="0">
                <a:latin typeface="EHUSans Light"/>
                <a:cs typeface="EHUSans Light"/>
              </a:rPr>
              <a:t>but </a:t>
            </a:r>
            <a:r>
              <a:rPr lang="en-US" sz="1600" dirty="0" smtClean="0">
                <a:latin typeface="EHUSans Light"/>
                <a:cs typeface="EHUSans Light"/>
              </a:rPr>
              <a:t>solutions in     . </a:t>
            </a:r>
          </a:p>
          <a:p>
            <a:pPr marL="457200" lvl="1" indent="0">
              <a:buClr>
                <a:srgbClr val="3366FF"/>
              </a:buClr>
              <a:buNone/>
            </a:pPr>
            <a:endParaRPr lang="en-US" sz="14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The probabilistic logic sampling is modified to guarantee mutual exclusivity constraints.</a:t>
            </a:r>
          </a:p>
          <a:p>
            <a:pPr lvl="1"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endParaRPr lang="en-US" sz="1400" dirty="0" smtClean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817" y="2548634"/>
            <a:ext cx="177800" cy="1905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15</a:t>
            </a:fld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263295" y="1822212"/>
            <a:ext cx="6571086" cy="369332"/>
            <a:chOff x="675732" y="1822212"/>
            <a:chExt cx="6571086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675732" y="1822212"/>
              <a:ext cx="6571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Learn a probability distribution over the set                                                             				</a:t>
              </a:r>
              <a:endParaRPr lang="en-US" dirty="0">
                <a:latin typeface="EHUSans Light"/>
                <a:cs typeface="EHUSans Light"/>
              </a:endParaRPr>
            </a:p>
          </p:txBody>
        </p:sp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6045" y="1902440"/>
              <a:ext cx="1968500" cy="266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2841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EDAs </a:t>
            </a:r>
            <a:r>
              <a:rPr lang="en-US" sz="2700" dirty="0">
                <a:solidFill>
                  <a:srgbClr val="3366FF"/>
                </a:solidFill>
                <a:latin typeface="EHUSans Light"/>
                <a:cs typeface="EHUSans Light"/>
              </a:rPr>
              <a:t>for integer domain </a:t>
            </a: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problems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Clr>
                <a:srgbClr val="3366FF"/>
              </a:buClr>
            </a:pPr>
            <a:endParaRPr lang="en-US" sz="12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200" dirty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200" dirty="0" smtClean="0"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endParaRPr lang="en-US" sz="1200" dirty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>
                <a:latin typeface="EHUSans Light"/>
                <a:cs typeface="EHUSans Light"/>
              </a:rPr>
              <a:t>The sampling </a:t>
            </a:r>
            <a:r>
              <a:rPr lang="en-US" sz="1600" dirty="0" smtClean="0">
                <a:latin typeface="EHUSans Light"/>
                <a:cs typeface="EHUSans Light"/>
              </a:rPr>
              <a:t>step may not </a:t>
            </a:r>
            <a:r>
              <a:rPr lang="en-US" sz="1600" dirty="0">
                <a:latin typeface="EHUSans Light"/>
                <a:cs typeface="EHUSans Light"/>
              </a:rPr>
              <a:t>provide </a:t>
            </a:r>
            <a:r>
              <a:rPr lang="en-US" sz="1600" dirty="0" smtClean="0">
                <a:latin typeface="EHUSans Light"/>
                <a:cs typeface="EHUSans Light"/>
              </a:rPr>
              <a:t>permutations, </a:t>
            </a:r>
            <a:r>
              <a:rPr lang="en-US" sz="1600" dirty="0">
                <a:latin typeface="EHUSans Light"/>
                <a:cs typeface="EHUSans Light"/>
              </a:rPr>
              <a:t>but </a:t>
            </a:r>
            <a:r>
              <a:rPr lang="en-US" sz="1600" dirty="0" smtClean="0">
                <a:latin typeface="EHUSans Light"/>
                <a:cs typeface="EHUSans Light"/>
              </a:rPr>
              <a:t>solutions in     . </a:t>
            </a:r>
          </a:p>
          <a:p>
            <a:pPr lvl="1">
              <a:buClr>
                <a:srgbClr val="3366FF"/>
              </a:buClr>
            </a:pPr>
            <a:endParaRPr lang="en-US" sz="14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The probabilistic logic sampling is modified to guarantee mutual exclusivity constraints.</a:t>
            </a:r>
          </a:p>
          <a:p>
            <a:pPr lvl="1"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EDAs that have used this approach:</a:t>
            </a:r>
          </a:p>
          <a:p>
            <a:pPr lvl="2">
              <a:buClr>
                <a:srgbClr val="3366FF"/>
              </a:buClr>
            </a:pPr>
            <a:r>
              <a:rPr lang="en-US" sz="1200" dirty="0" smtClean="0">
                <a:latin typeface="EHUSans Light"/>
                <a:cs typeface="EHUSans Light"/>
              </a:rPr>
              <a:t>UMDA</a:t>
            </a:r>
          </a:p>
          <a:p>
            <a:pPr lvl="2">
              <a:buClr>
                <a:srgbClr val="3366FF"/>
              </a:buClr>
            </a:pPr>
            <a:r>
              <a:rPr lang="en-US" sz="1200" dirty="0" smtClean="0">
                <a:latin typeface="EHUSans Light"/>
                <a:cs typeface="EHUSans Light"/>
              </a:rPr>
              <a:t>MIMIC</a:t>
            </a:r>
          </a:p>
          <a:p>
            <a:pPr lvl="2">
              <a:buClr>
                <a:srgbClr val="3366FF"/>
              </a:buClr>
            </a:pPr>
            <a:r>
              <a:rPr lang="en-US" sz="1200" dirty="0" smtClean="0">
                <a:latin typeface="EHUSans Light"/>
                <a:cs typeface="EHUSans Light"/>
              </a:rPr>
              <a:t>EBNA</a:t>
            </a:r>
          </a:p>
          <a:p>
            <a:pPr lvl="2">
              <a:buClr>
                <a:srgbClr val="3366FF"/>
              </a:buClr>
            </a:pPr>
            <a:r>
              <a:rPr lang="en-US" sz="1200" dirty="0" smtClean="0">
                <a:latin typeface="EHUSans Light"/>
                <a:cs typeface="EHUSans Light"/>
              </a:rPr>
              <a:t>TREE</a:t>
            </a:r>
          </a:p>
          <a:p>
            <a:pPr lvl="2">
              <a:buClr>
                <a:srgbClr val="3366FF"/>
              </a:buClr>
            </a:pPr>
            <a:r>
              <a:rPr lang="en-US" sz="1200" dirty="0" smtClean="0">
                <a:latin typeface="EHUSans Light"/>
                <a:cs typeface="EHUSans Light"/>
              </a:rPr>
              <a:t>…</a:t>
            </a:r>
            <a:endParaRPr lang="en-US" sz="1200" dirty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400" dirty="0" smtClean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817" y="2548634"/>
            <a:ext cx="177800" cy="1905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16</a:t>
            </a:fld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263295" y="1822212"/>
            <a:ext cx="6571086" cy="369332"/>
            <a:chOff x="675732" y="1822212"/>
            <a:chExt cx="6571086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675732" y="1822212"/>
              <a:ext cx="6571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Learn a probability distribution over the set                                                             				</a:t>
              </a:r>
              <a:endParaRPr lang="en-US" dirty="0">
                <a:latin typeface="EHUSans Light"/>
                <a:cs typeface="EHUSans Light"/>
              </a:endParaRPr>
            </a:p>
          </p:txBody>
        </p:sp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6045" y="1902440"/>
              <a:ext cx="1968500" cy="266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27821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EDAs </a:t>
            </a:r>
            <a:r>
              <a:rPr lang="en-US" sz="2700" dirty="0">
                <a:solidFill>
                  <a:srgbClr val="3366FF"/>
                </a:solidFill>
                <a:latin typeface="EHUSans Light"/>
                <a:cs typeface="EHUSans Light"/>
              </a:rPr>
              <a:t>for </a:t>
            </a: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continuous domain problems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2211"/>
            <a:ext cx="8229600" cy="3603899"/>
          </a:xfrm>
        </p:spPr>
        <p:txBody>
          <a:bodyPr>
            <a:normAutofit/>
          </a:bodyPr>
          <a:lstStyle/>
          <a:p>
            <a:pPr marL="457200" lvl="1" indent="0">
              <a:buClr>
                <a:srgbClr val="3366FF"/>
              </a:buClr>
              <a:buNone/>
            </a:pPr>
            <a:endParaRPr lang="en-US" sz="1200" dirty="0" smtClean="0"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Lucida Grande"/>
              <a:buChar char="-"/>
            </a:pPr>
            <a:r>
              <a:rPr lang="en-US" sz="1800" dirty="0" smtClean="0">
                <a:latin typeface="EHUSans Light"/>
                <a:cs typeface="EHUSans Light"/>
              </a:rPr>
              <a:t>The probability of a given permutation cannot be calculated in closed form.</a:t>
            </a:r>
          </a:p>
          <a:p>
            <a:pPr marL="285750" lvl="1">
              <a:buClr>
                <a:srgbClr val="3366FF"/>
              </a:buClr>
              <a:buFont typeface="Lucida Grande"/>
              <a:buChar char="-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Lucida Grande"/>
              <a:buChar char="-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Lucida Grande"/>
              <a:buChar char="-"/>
            </a:pPr>
            <a:r>
              <a:rPr lang="en-US" sz="1800" dirty="0" smtClean="0">
                <a:latin typeface="EHUSans Light"/>
                <a:cs typeface="EHUSans Light"/>
              </a:rPr>
              <a:t>Sample solutions of real values</a:t>
            </a: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800" dirty="0"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r>
              <a:rPr lang="en-US" sz="1800" dirty="0" smtClean="0">
                <a:latin typeface="EHUSans Light"/>
                <a:cs typeface="EHUSans Light"/>
              </a:rPr>
              <a:t>		(0.30, 0.10, 0.40, 0.20)				   (0.27, 0.62, 0.71, 0.20)</a:t>
            </a:r>
          </a:p>
          <a:p>
            <a:pPr marL="457200" lvl="1" indent="0">
              <a:buClr>
                <a:srgbClr val="3366FF"/>
              </a:buClr>
              <a:buNone/>
            </a:pPr>
            <a:endParaRPr lang="en-US" sz="1600" dirty="0" smtClean="0">
              <a:effectLst/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r>
              <a:rPr lang="en-US" sz="1800" dirty="0" smtClean="0">
                <a:latin typeface="EHUSans Light"/>
                <a:cs typeface="EHUSans Light"/>
              </a:rPr>
              <a:t>			</a:t>
            </a:r>
            <a:r>
              <a:rPr lang="en-US" sz="1800" dirty="0">
                <a:latin typeface="EHUSans Light"/>
                <a:cs typeface="EHUSans Light"/>
              </a:rPr>
              <a:t> </a:t>
            </a:r>
            <a:r>
              <a:rPr lang="en-US" sz="1800" dirty="0" smtClean="0">
                <a:latin typeface="EHUSans Light"/>
                <a:cs typeface="EHUSans Light"/>
              </a:rPr>
              <a:t>    3 1 4 2							 2 3 4 1</a:t>
            </a:r>
          </a:p>
          <a:p>
            <a:pPr marL="457200" lvl="1" indent="0">
              <a:buClr>
                <a:srgbClr val="3366FF"/>
              </a:buClr>
              <a:buNone/>
            </a:pPr>
            <a:endParaRPr lang="en-US" sz="1600" dirty="0" smtClean="0">
              <a:effectLst/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endParaRPr lang="en-US" sz="1200" dirty="0" smtClean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17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63295" y="1822212"/>
            <a:ext cx="657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EHUSans Light"/>
                <a:cs typeface="EHUSans Light"/>
              </a:rPr>
              <a:t>Learn a probability distribution on the continuous domain                  				</a:t>
            </a:r>
            <a:endParaRPr lang="en-US" dirty="0">
              <a:latin typeface="EHUSans Light"/>
              <a:cs typeface="EHUSans Light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945798" y="4584474"/>
            <a:ext cx="0" cy="28356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403548" y="4584474"/>
            <a:ext cx="0" cy="28356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561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EDAs </a:t>
            </a:r>
            <a:r>
              <a:rPr lang="en-US" sz="2700" dirty="0">
                <a:solidFill>
                  <a:srgbClr val="3366FF"/>
                </a:solidFill>
                <a:latin typeface="EHUSans Light"/>
                <a:cs typeface="EHUSans Light"/>
              </a:rPr>
              <a:t>for </a:t>
            </a: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continuous domain problems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2211"/>
            <a:ext cx="8229600" cy="1410365"/>
          </a:xfrm>
        </p:spPr>
        <p:txBody>
          <a:bodyPr>
            <a:normAutofit/>
          </a:bodyPr>
          <a:lstStyle/>
          <a:p>
            <a:pPr marL="457200" lvl="1" indent="0">
              <a:buClr>
                <a:srgbClr val="3366FF"/>
              </a:buClr>
              <a:buNone/>
            </a:pPr>
            <a:endParaRPr lang="en-US" sz="1200" dirty="0" smtClean="0"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endParaRPr lang="en-US" sz="1600" dirty="0" smtClean="0">
              <a:effectLst/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Lucida Grande"/>
              <a:buChar char="-"/>
            </a:pPr>
            <a:r>
              <a:rPr lang="en-US" sz="1800" dirty="0" smtClean="0">
                <a:latin typeface="EHUSans Light"/>
                <a:cs typeface="EHUSans Light"/>
              </a:rPr>
              <a:t>Highly redundant codification</a:t>
            </a:r>
          </a:p>
          <a:p>
            <a:pPr lvl="1">
              <a:buClr>
                <a:srgbClr val="3366FF"/>
              </a:buClr>
            </a:pPr>
            <a:endParaRPr lang="en-US" sz="1200" dirty="0" smtClean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40560" y="3264767"/>
            <a:ext cx="230063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(0.30, 0.10, 0.40, 0.20)</a:t>
            </a:r>
          </a:p>
          <a:p>
            <a:r>
              <a:rPr lang="en-US" dirty="0" smtClean="0">
                <a:latin typeface="EHUSans Light"/>
                <a:cs typeface="EHUSans Light"/>
              </a:rPr>
              <a:t>(0.25, 0.14, 0.35, 0.16)</a:t>
            </a:r>
          </a:p>
          <a:p>
            <a:r>
              <a:rPr lang="en-US" dirty="0" smtClean="0">
                <a:latin typeface="EHUSans Light"/>
                <a:cs typeface="EHUSans Light"/>
              </a:rPr>
              <a:t>(0.60, 0.20, 0.80, 0.40)</a:t>
            </a:r>
          </a:p>
          <a:p>
            <a:r>
              <a:rPr lang="en-US" dirty="0" smtClean="0">
                <a:latin typeface="EHUSans Light"/>
                <a:cs typeface="EHUSans Light"/>
              </a:rPr>
              <a:t>(0.27, 0.15, 0.31, 0.20)</a:t>
            </a:r>
          </a:p>
          <a:p>
            <a:r>
              <a:rPr lang="en-US" dirty="0">
                <a:latin typeface="EHUSans Light"/>
                <a:cs typeface="EHUSans Light"/>
              </a:rPr>
              <a:t>(</a:t>
            </a:r>
            <a:r>
              <a:rPr lang="en-US" dirty="0" smtClean="0">
                <a:latin typeface="EHUSans Light"/>
                <a:cs typeface="EHUSans Light"/>
              </a:rPr>
              <a:t>0.83, 0.01, 0.99, 0.70)</a:t>
            </a:r>
            <a:endParaRPr lang="en-US" dirty="0">
              <a:latin typeface="EHUSans Light"/>
              <a:cs typeface="EHUSans Light"/>
            </a:endParaRPr>
          </a:p>
          <a:p>
            <a:r>
              <a:rPr lang="en-US" dirty="0" smtClean="0">
                <a:latin typeface="EHUSans Light"/>
                <a:cs typeface="EHUSans Light"/>
              </a:rPr>
              <a:t>(0.37, 0.07, 0.75, 0.36)</a:t>
            </a:r>
            <a:endParaRPr lang="en-US" dirty="0">
              <a:latin typeface="EHUSans Light"/>
              <a:cs typeface="EHUSans Light"/>
            </a:endParaRPr>
          </a:p>
          <a:p>
            <a:r>
              <a:rPr lang="en-US" dirty="0">
                <a:latin typeface="EHUSans Light"/>
                <a:cs typeface="EHUSans Light"/>
              </a:rPr>
              <a:t>(0.60, </a:t>
            </a:r>
            <a:r>
              <a:rPr lang="en-US" dirty="0" smtClean="0">
                <a:latin typeface="EHUSans Light"/>
                <a:cs typeface="EHUSans Light"/>
              </a:rPr>
              <a:t>0.50, 0.71, 0.52)</a:t>
            </a:r>
            <a:endParaRPr lang="en-US" dirty="0">
              <a:latin typeface="EHUSans Light"/>
              <a:cs typeface="EHUSans Light"/>
            </a:endParaRPr>
          </a:p>
          <a:p>
            <a:r>
              <a:rPr lang="en-US" dirty="0">
                <a:latin typeface="EHUSans Light"/>
                <a:cs typeface="EHUSans Light"/>
              </a:rPr>
              <a:t>(</a:t>
            </a:r>
            <a:r>
              <a:rPr lang="en-US" dirty="0" smtClean="0">
                <a:latin typeface="EHUSans Light"/>
                <a:cs typeface="EHUSans Light"/>
              </a:rPr>
              <a:t>0.17</a:t>
            </a:r>
            <a:r>
              <a:rPr lang="en-US" dirty="0">
                <a:latin typeface="EHUSans Light"/>
                <a:cs typeface="EHUSans Light"/>
              </a:rPr>
              <a:t>, </a:t>
            </a:r>
            <a:r>
              <a:rPr lang="en-US" dirty="0" smtClean="0">
                <a:latin typeface="EHUSans Light"/>
                <a:cs typeface="EHUSans Light"/>
              </a:rPr>
              <a:t>0.05</a:t>
            </a:r>
            <a:r>
              <a:rPr lang="en-US" dirty="0">
                <a:latin typeface="EHUSans Light"/>
                <a:cs typeface="EHUSans Light"/>
              </a:rPr>
              <a:t>, </a:t>
            </a:r>
            <a:r>
              <a:rPr lang="en-US" dirty="0" smtClean="0">
                <a:latin typeface="EHUSans Light"/>
                <a:cs typeface="EHUSans Light"/>
              </a:rPr>
              <a:t>0.21</a:t>
            </a:r>
            <a:r>
              <a:rPr lang="en-US" dirty="0">
                <a:latin typeface="EHUSans Light"/>
                <a:cs typeface="EHUSans Light"/>
              </a:rPr>
              <a:t>, </a:t>
            </a:r>
            <a:r>
              <a:rPr lang="en-US" dirty="0" smtClean="0">
                <a:latin typeface="EHUSans Light"/>
                <a:cs typeface="EHUSans Light"/>
              </a:rPr>
              <a:t>0.10)</a:t>
            </a:r>
            <a:endParaRPr lang="en-US" dirty="0">
              <a:latin typeface="EHUSans Light"/>
              <a:cs typeface="EHUSans Ligh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627270" y="4359224"/>
            <a:ext cx="2247379" cy="369332"/>
            <a:chOff x="4627270" y="4934348"/>
            <a:chExt cx="2247379" cy="369332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4627270" y="5129173"/>
              <a:ext cx="838810" cy="1"/>
            </a:xfrm>
            <a:prstGeom prst="straightConnector1">
              <a:avLst/>
            </a:prstGeom>
            <a:ln>
              <a:solidFill>
                <a:srgbClr val="3366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5996563" y="4934348"/>
              <a:ext cx="8780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EHUSans Light"/>
                  <a:cs typeface="EHUSans Light"/>
                </a:rPr>
                <a:t> </a:t>
              </a:r>
              <a:r>
                <a:rPr lang="en-US" dirty="0" smtClean="0">
                  <a:latin typeface="EHUSans Light"/>
                  <a:cs typeface="EHUSans Light"/>
                </a:rPr>
                <a:t>3 1 4 2</a:t>
              </a:r>
              <a:endParaRPr lang="en-US" dirty="0"/>
            </a:p>
          </p:txBody>
        </p:sp>
      </p:grpSp>
      <p:sp>
        <p:nvSpPr>
          <p:cNvPr id="9" name="Rectangle 8"/>
          <p:cNvSpPr/>
          <p:nvPr/>
        </p:nvSpPr>
        <p:spPr>
          <a:xfrm>
            <a:off x="484850" y="6099592"/>
            <a:ext cx="59298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1" indent="-285750">
              <a:buClr>
                <a:srgbClr val="3366FF"/>
              </a:buClr>
              <a:buFont typeface="Lucida Grande"/>
              <a:buChar char="-"/>
            </a:pPr>
            <a:r>
              <a:rPr lang="en-US" sz="1600" dirty="0">
                <a:latin typeface="EHUSans Light"/>
                <a:cs typeface="EHUSans Light"/>
              </a:rPr>
              <a:t>EDAs that have used this </a:t>
            </a:r>
            <a:r>
              <a:rPr lang="en-US" sz="1600" dirty="0" smtClean="0">
                <a:latin typeface="EHUSans Light"/>
                <a:cs typeface="EHUSans Light"/>
              </a:rPr>
              <a:t>approach: </a:t>
            </a:r>
            <a:r>
              <a:rPr lang="en-US" sz="1600" dirty="0" err="1" smtClean="0">
                <a:latin typeface="EHUSans Light"/>
                <a:cs typeface="EHUSans Light"/>
              </a:rPr>
              <a:t>UMDA</a:t>
            </a:r>
            <a:r>
              <a:rPr lang="en-US" sz="1600" baseline="-25000" dirty="0" err="1" smtClean="0">
                <a:latin typeface="EHUSans Light"/>
                <a:cs typeface="EHUSans Light"/>
              </a:rPr>
              <a:t>c</a:t>
            </a:r>
            <a:r>
              <a:rPr lang="en-US" sz="1600" dirty="0" smtClean="0">
                <a:latin typeface="EHUSans Light"/>
                <a:cs typeface="EHUSans Light"/>
              </a:rPr>
              <a:t>, </a:t>
            </a:r>
            <a:r>
              <a:rPr lang="en-US" sz="1600" dirty="0" err="1" smtClean="0">
                <a:latin typeface="EHUSans Light"/>
                <a:cs typeface="EHUSans Light"/>
              </a:rPr>
              <a:t>MIMIC</a:t>
            </a:r>
            <a:r>
              <a:rPr lang="en-US" sz="1600" baseline="-25000" dirty="0" err="1" smtClean="0">
                <a:latin typeface="EHUSans Light"/>
                <a:cs typeface="EHUSans Light"/>
              </a:rPr>
              <a:t>c</a:t>
            </a:r>
            <a:r>
              <a:rPr lang="en-US" sz="1600" dirty="0" smtClean="0">
                <a:latin typeface="EHUSans Light"/>
                <a:cs typeface="EHUSans Light"/>
              </a:rPr>
              <a:t>, EGNA…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18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63295" y="1822212"/>
            <a:ext cx="657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EHUSans Light"/>
                <a:cs typeface="EHUSans Light"/>
              </a:rPr>
              <a:t>Learn a probability distribution on the continuous domain                  				</a:t>
            </a:r>
            <a:endParaRPr lang="en-US" dirty="0"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84870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2147442"/>
              </p:ext>
            </p:extLst>
          </p:nvPr>
        </p:nvGraphicFramePr>
        <p:xfrm>
          <a:off x="3525178" y="2660653"/>
          <a:ext cx="3737391" cy="354069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22199"/>
                <a:gridCol w="327410"/>
                <a:gridCol w="557957"/>
                <a:gridCol w="557957"/>
                <a:gridCol w="557957"/>
                <a:gridCol w="555954"/>
                <a:gridCol w="557957"/>
              </a:tblGrid>
              <a:tr h="338675">
                <a:tc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i="0" dirty="0">
                        <a:latin typeface="EHUSans"/>
                        <a:cs typeface="EHUSan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"/>
                          <a:cs typeface="EHUSans"/>
                        </a:rPr>
                        <a:t>Position</a:t>
                      </a:r>
                      <a:endParaRPr lang="en-US" sz="1200" b="0" i="0" dirty="0">
                        <a:latin typeface="EHUSans"/>
                        <a:cs typeface="EHUSan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77098">
                <a:tc>
                  <a:txBody>
                    <a:bodyPr/>
                    <a:lstStyle/>
                    <a:p>
                      <a:pPr algn="ctr"/>
                      <a:endParaRPr lang="en-US" sz="1200" b="0" i="0" dirty="0">
                        <a:latin typeface="EHUSans"/>
                        <a:cs typeface="EHUSans"/>
                      </a:endParaRPr>
                    </a:p>
                  </a:txBody>
                  <a:tcPr vert="vert270"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3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4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5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4984">
                <a:tc rowSpan="5"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"/>
                          <a:cs typeface="EHUSans"/>
                        </a:rPr>
                        <a:t>Item</a:t>
                      </a:r>
                      <a:endParaRPr lang="en-US" sz="1200" b="0" i="0" dirty="0">
                        <a:latin typeface="EHUSans"/>
                        <a:cs typeface="EHUSans"/>
                      </a:endParaRPr>
                    </a:p>
                  </a:txBody>
                  <a:tcPr vert="vert270" anchor="ctr" anchorCtr="1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0.2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0.2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0.4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/>
                    </a:solidFill>
                  </a:tcPr>
                </a:tc>
              </a:tr>
              <a:tr h="584984">
                <a:tc v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0.4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0.2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BF1DE"/>
                    </a:solidFill>
                  </a:tcPr>
                </a:tc>
              </a:tr>
              <a:tr h="584984">
                <a:tc v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3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rgbClr val="C3D69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</a:p>
                  </a:txBody>
                  <a:tcPr anchor="ctr">
                    <a:solidFill>
                      <a:srgbClr val="C3D69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rgbClr val="C3D69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0.2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7E4BD"/>
                    </a:solidFill>
                  </a:tcPr>
                </a:tc>
              </a:tr>
              <a:tr h="584984">
                <a:tc v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4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0.2</a:t>
                      </a:r>
                    </a:p>
                  </a:txBody>
                  <a:tcPr anchor="ctr"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0.4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0.2</a:t>
                      </a: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7E4BD"/>
                    </a:solidFill>
                  </a:tcPr>
                </a:tc>
              </a:tr>
              <a:tr h="584984">
                <a:tc vMerge="1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i="0" dirty="0" smtClean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0.2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0.5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0.1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Permutation-oriented EDAs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effectLst/>
                <a:latin typeface="EHUSans Light"/>
                <a:cs typeface="EHUSans Light"/>
              </a:rPr>
              <a:t>Node and Edge Histogram-based Sampling Algorithms (EHBSA &amp; NHBSA)</a:t>
            </a:r>
          </a:p>
          <a:p>
            <a:pPr marL="0" lvl="1" indent="0">
              <a:buClr>
                <a:srgbClr val="3366FF"/>
              </a:buClr>
              <a:buNone/>
            </a:pP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      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(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Tsutsui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et al. 2002, 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Tsutsui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et al. 2006)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19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093883" y="2326233"/>
            <a:ext cx="1573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Node Histogram</a:t>
            </a:r>
            <a:endParaRPr lang="en-US" sz="1400" dirty="0">
              <a:latin typeface="EHUSans"/>
              <a:cs typeface="EHUSans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955893"/>
              </p:ext>
            </p:extLst>
          </p:nvPr>
        </p:nvGraphicFramePr>
        <p:xfrm>
          <a:off x="1642162" y="3231560"/>
          <a:ext cx="613833" cy="28222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3833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54123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42351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12354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24351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31452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23415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23451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25431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12543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53124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358526" y="2675540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535743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Outline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59" y="1600200"/>
            <a:ext cx="8492245" cy="4756150"/>
          </a:xfrm>
        </p:spPr>
        <p:txBody>
          <a:bodyPr>
            <a:noAutofit/>
          </a:bodyPr>
          <a:lstStyle/>
          <a:p>
            <a:pPr>
              <a:buClr>
                <a:srgbClr val="3366FF"/>
              </a:buClr>
            </a:pPr>
            <a:r>
              <a:rPr lang="en-US" sz="2600" dirty="0" smtClean="0">
                <a:latin typeface="EHUSans Light"/>
                <a:cs typeface="EHUSans Light"/>
              </a:rPr>
              <a:t>Permutation optimization problems</a:t>
            </a:r>
          </a:p>
          <a:p>
            <a:pPr marL="0" indent="0">
              <a:buClr>
                <a:srgbClr val="3366FF"/>
              </a:buClr>
              <a:buNone/>
            </a:pPr>
            <a:endParaRPr lang="en-US" sz="2000" dirty="0" smtClean="0">
              <a:latin typeface="EHUSans Light"/>
              <a:cs typeface="EHUSans Light"/>
            </a:endParaRPr>
          </a:p>
          <a:p>
            <a:pPr marL="360363" lvl="1" indent="-342900" defTabSz="266700">
              <a:buClr>
                <a:srgbClr val="3366FF"/>
              </a:buClr>
              <a:buFont typeface="Arial"/>
              <a:buChar char="•"/>
            </a:pPr>
            <a:r>
              <a:rPr lang="en-US" sz="2400" dirty="0" smtClean="0">
                <a:solidFill>
                  <a:srgbClr val="3366FF"/>
                </a:solidFill>
                <a:effectLst/>
                <a:latin typeface="EHUSans"/>
                <a:cs typeface="EHUSans"/>
              </a:rPr>
              <a:t>Part I</a:t>
            </a:r>
            <a:r>
              <a:rPr lang="en-US" sz="2400" dirty="0" smtClean="0">
                <a:effectLst/>
                <a:latin typeface="EHUSans Light"/>
                <a:cs typeface="EHUSans Light"/>
              </a:rPr>
              <a:t> : Contributions to the design of Estimation of Distribution Algorithms for permutation problems</a:t>
            </a:r>
          </a:p>
          <a:p>
            <a:pPr lvl="1">
              <a:buClr>
                <a:srgbClr val="3366FF"/>
              </a:buClr>
            </a:pPr>
            <a:endParaRPr lang="en-US" sz="1200" dirty="0" smtClean="0">
              <a:effectLst/>
              <a:latin typeface="EHUSans Light"/>
              <a:cs typeface="EHUSans Light"/>
            </a:endParaRPr>
          </a:p>
          <a:p>
            <a:pPr marL="360363" lvl="1" indent="-342900" defTabSz="360363">
              <a:buClr>
                <a:srgbClr val="3366FF"/>
              </a:buClr>
              <a:buFont typeface="Arial"/>
              <a:buChar char="•"/>
            </a:pPr>
            <a:r>
              <a:rPr lang="en-US" sz="2400" dirty="0" smtClean="0">
                <a:solidFill>
                  <a:srgbClr val="3366FF"/>
                </a:solidFill>
                <a:latin typeface="EHUSans"/>
                <a:cs typeface="EHUSans"/>
              </a:rPr>
              <a:t>Part II</a:t>
            </a:r>
            <a:r>
              <a:rPr lang="en-US" sz="2400" dirty="0" smtClean="0">
                <a:latin typeface="EHUSans Light"/>
                <a:cs typeface="EHUSans Light"/>
              </a:rPr>
              <a:t>: Studying the linear ordering problem</a:t>
            </a:r>
          </a:p>
          <a:p>
            <a:pPr lvl="1">
              <a:buClr>
                <a:srgbClr val="3366FF"/>
              </a:buClr>
            </a:pPr>
            <a:endParaRPr lang="en-US" sz="1100" dirty="0" smtClean="0">
              <a:latin typeface="EHUSans Light"/>
              <a:cs typeface="EHUSans Light"/>
            </a:endParaRPr>
          </a:p>
          <a:p>
            <a:pPr marL="357188" lvl="1" indent="-342900" defTabSz="266700">
              <a:buClr>
                <a:srgbClr val="3366FF"/>
              </a:buClr>
              <a:buFont typeface="Arial"/>
              <a:buChar char="•"/>
            </a:pPr>
            <a:r>
              <a:rPr lang="en-US" sz="2400" dirty="0" smtClean="0">
                <a:solidFill>
                  <a:srgbClr val="3366FF"/>
                </a:solidFill>
                <a:latin typeface="EHUSans"/>
                <a:cs typeface="EHUSans"/>
              </a:rPr>
              <a:t>Part III</a:t>
            </a:r>
            <a:r>
              <a:rPr lang="en-US" sz="2400" dirty="0" smtClean="0">
                <a:latin typeface="EHUSans Light"/>
                <a:cs typeface="EHUSans Light"/>
              </a:rPr>
              <a:t>: A general multi-</a:t>
            </a:r>
            <a:r>
              <a:rPr lang="en-US" sz="2400" dirty="0" err="1" smtClean="0">
                <a:latin typeface="EHUSans Light"/>
                <a:cs typeface="EHUSans Light"/>
              </a:rPr>
              <a:t>objectivization</a:t>
            </a:r>
            <a:r>
              <a:rPr lang="en-US" sz="2400" dirty="0" smtClean="0">
                <a:latin typeface="EHUSans Light"/>
                <a:cs typeface="EHUSans Light"/>
              </a:rPr>
              <a:t> scheme based on the elementary landscape decomposition</a:t>
            </a:r>
          </a:p>
          <a:p>
            <a:pPr lvl="1">
              <a:buClr>
                <a:srgbClr val="3366FF"/>
              </a:buClr>
            </a:pPr>
            <a:endParaRPr lang="en-US" sz="20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600" dirty="0" smtClean="0">
                <a:effectLst/>
                <a:latin typeface="EHUSans Light"/>
                <a:cs typeface="EHUSans Light"/>
              </a:rPr>
              <a:t>Conclusions and future work</a:t>
            </a:r>
            <a:endParaRPr lang="en-US" sz="2600" dirty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754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6299800"/>
              </p:ext>
            </p:extLst>
          </p:nvPr>
        </p:nvGraphicFramePr>
        <p:xfrm>
          <a:off x="3525178" y="2660653"/>
          <a:ext cx="3739394" cy="354069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22199"/>
                <a:gridCol w="327410"/>
                <a:gridCol w="557957"/>
                <a:gridCol w="557957"/>
                <a:gridCol w="557957"/>
                <a:gridCol w="557957"/>
                <a:gridCol w="557957"/>
              </a:tblGrid>
              <a:tr h="338675">
                <a:tc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i="0" dirty="0">
                        <a:latin typeface="EHUSans"/>
                        <a:cs typeface="EHUSan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"/>
                          <a:cs typeface="EHUSans"/>
                        </a:rPr>
                        <a:t>Item j</a:t>
                      </a:r>
                      <a:endParaRPr lang="en-US" sz="1200" b="0" i="0" dirty="0">
                        <a:latin typeface="EHUSans"/>
                        <a:cs typeface="EHUSan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77098">
                <a:tc>
                  <a:txBody>
                    <a:bodyPr/>
                    <a:lstStyle/>
                    <a:p>
                      <a:pPr algn="ctr"/>
                      <a:endParaRPr lang="en-US" sz="1200" b="0" i="0" dirty="0">
                        <a:latin typeface="EHUSans"/>
                        <a:cs typeface="EHUSans"/>
                      </a:endParaRPr>
                    </a:p>
                  </a:txBody>
                  <a:tcPr vert="vert270"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3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4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5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4984">
                <a:tc rowSpan="5"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"/>
                          <a:cs typeface="EHUSans"/>
                        </a:rPr>
                        <a:t>Item </a:t>
                      </a:r>
                      <a:r>
                        <a:rPr lang="en-US" sz="1200" b="0" i="0" dirty="0" err="1" smtClean="0">
                          <a:latin typeface="EHUSans"/>
                          <a:cs typeface="EHUSans"/>
                        </a:rPr>
                        <a:t>i</a:t>
                      </a:r>
                      <a:endParaRPr lang="en-US" sz="1200" b="0" i="0" dirty="0">
                        <a:latin typeface="EHUSans"/>
                        <a:cs typeface="EHUSans"/>
                      </a:endParaRPr>
                    </a:p>
                  </a:txBody>
                  <a:tcPr vert="vert270" anchor="ctr" anchorCtr="1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-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0.4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0.4</a:t>
                      </a: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AC090"/>
                    </a:solidFill>
                  </a:tcPr>
                </a:tc>
              </a:tr>
              <a:tr h="584984">
                <a:tc v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0.4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-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0.5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</a:p>
                  </a:txBody>
                  <a:tcPr anchor="ctr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DEADA"/>
                    </a:solidFill>
                  </a:tcPr>
                </a:tc>
              </a:tr>
              <a:tr h="584984">
                <a:tc v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3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0.5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-</a:t>
                      </a: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0.5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0.4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AC090"/>
                    </a:solidFill>
                  </a:tcPr>
                </a:tc>
              </a:tr>
              <a:tr h="584984">
                <a:tc vMerge="1">
                  <a:txBody>
                    <a:bodyPr/>
                    <a:lstStyle/>
                    <a:p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4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</a:p>
                  </a:txBody>
                  <a:tcPr anchor="ctr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0.5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-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0.6</a:t>
                      </a: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75000"/>
                      </a:schemeClr>
                    </a:solidFill>
                  </a:tcPr>
                </a:tc>
              </a:tr>
              <a:tr h="584984">
                <a:tc vMerge="1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i="0" dirty="0" smtClean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0.4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0.3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0.4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0.6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6C0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latin typeface="EHUSans Light"/>
                          <a:cs typeface="EHUSans Light"/>
                        </a:rPr>
                        <a:t>-</a:t>
                      </a:r>
                      <a:endParaRPr lang="en-US" sz="1600" b="0" i="0" dirty="0">
                        <a:latin typeface="EHUSans Light"/>
                        <a:cs typeface="EHUSans Light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Permutation-oriented EDAs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89400"/>
          </a:xfrm>
        </p:spPr>
        <p:txBody>
          <a:bodyPr>
            <a:normAutofit/>
          </a:bodyPr>
          <a:lstStyle/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effectLst/>
                <a:latin typeface="EHUSans Light"/>
                <a:cs typeface="EHUSans Light"/>
              </a:rPr>
              <a:t>Node and Edge Histogram-based Sampling Algorithms (EHBSA &amp; NHBSA)</a:t>
            </a:r>
          </a:p>
          <a:p>
            <a:pPr marL="0" lvl="1" indent="0">
              <a:buClr>
                <a:srgbClr val="3366FF"/>
              </a:buClr>
              <a:buNone/>
            </a:pP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      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(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Tsutsui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et al. 2002, 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Tsutsui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et al. 2006)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20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129329" y="2321404"/>
            <a:ext cx="1538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Edge Histogram</a:t>
            </a:r>
            <a:endParaRPr lang="en-US" sz="1400" dirty="0">
              <a:latin typeface="EHUSans"/>
              <a:cs typeface="EHUSans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680234"/>
              </p:ext>
            </p:extLst>
          </p:nvPr>
        </p:nvGraphicFramePr>
        <p:xfrm>
          <a:off x="1642162" y="3231560"/>
          <a:ext cx="613833" cy="28222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3833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54123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42351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12354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24351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31452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23415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23451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25431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12543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latin typeface="EHUSans Light"/>
                          <a:cs typeface="EHUSans Light"/>
                        </a:rPr>
                        <a:t>53124</a:t>
                      </a:r>
                      <a:endParaRPr lang="en-US" sz="12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358526" y="2675540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683234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Permutation-oriented EDAs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58060"/>
          </a:xfrm>
        </p:spPr>
        <p:txBody>
          <a:bodyPr>
            <a:normAutofit/>
          </a:bodyPr>
          <a:lstStyle/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effectLst/>
                <a:latin typeface="EHUSans Light"/>
                <a:cs typeface="EHUSans Light"/>
              </a:rPr>
              <a:t>Node and Edge Histogram-based Sampling Algorithms (EHBSA &amp; NHBSA)</a:t>
            </a:r>
          </a:p>
          <a:p>
            <a:pPr marL="0" lvl="1" indent="0">
              <a:buClr>
                <a:srgbClr val="3366FF"/>
              </a:buClr>
              <a:buNone/>
            </a:pP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      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(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Tsutsui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et al. 2002, 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Tsutsui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et al. 2006)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21</a:t>
            </a:fld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52844" y="3002531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 Light"/>
                <a:cs typeface="EHUSans Light"/>
              </a:rPr>
              <a:t>Parent</a:t>
            </a:r>
            <a:endParaRPr lang="en-US" sz="1400" dirty="0">
              <a:latin typeface="EHUSans Light"/>
              <a:cs typeface="EHUSans Ligh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43841" y="4692851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 Light"/>
                <a:cs typeface="EHUSans Light"/>
              </a:rPr>
              <a:t>Offspring</a:t>
            </a:r>
            <a:endParaRPr lang="en-US" sz="1400" dirty="0">
              <a:latin typeface="EHUSans Light"/>
              <a:cs typeface="EHUSans Light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627513"/>
              </p:ext>
            </p:extLst>
          </p:nvPr>
        </p:nvGraphicFramePr>
        <p:xfrm>
          <a:off x="1974543" y="4692851"/>
          <a:ext cx="548640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00070" y="2404372"/>
            <a:ext cx="2210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Template Strategy (WT)</a:t>
            </a:r>
            <a:endParaRPr lang="en-US" sz="1400" dirty="0">
              <a:latin typeface="EHUSans"/>
              <a:cs typeface="EHUSans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850725"/>
              </p:ext>
            </p:extLst>
          </p:nvPr>
        </p:nvGraphicFramePr>
        <p:xfrm>
          <a:off x="1974543" y="2947060"/>
          <a:ext cx="548640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4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2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5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3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8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1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9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6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7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0046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6727088"/>
              </p:ext>
            </p:extLst>
          </p:nvPr>
        </p:nvGraphicFramePr>
        <p:xfrm>
          <a:off x="1974543" y="4692851"/>
          <a:ext cx="5486400" cy="3701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101"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0337917"/>
              </p:ext>
            </p:extLst>
          </p:nvPr>
        </p:nvGraphicFramePr>
        <p:xfrm>
          <a:off x="5619231" y="4692112"/>
          <a:ext cx="1841712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4048"/>
                <a:gridCol w="613832"/>
                <a:gridCol w="61383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9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6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7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Permutation-oriented EDAs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58060"/>
          </a:xfrm>
        </p:spPr>
        <p:txBody>
          <a:bodyPr>
            <a:normAutofit/>
          </a:bodyPr>
          <a:lstStyle/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effectLst/>
                <a:latin typeface="EHUSans Light"/>
                <a:cs typeface="EHUSans Light"/>
              </a:rPr>
              <a:t>Node and Edge Histogram-based Sampling Algorithms (EHBSA &amp; NHBSA)</a:t>
            </a:r>
          </a:p>
          <a:p>
            <a:pPr marL="0" lvl="1" indent="0">
              <a:buClr>
                <a:srgbClr val="3366FF"/>
              </a:buClr>
              <a:buNone/>
            </a:pP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      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(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Tsutsui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et al. 2002, 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Tsutsui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et al. 2006)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22</a:t>
            </a:fld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726538"/>
              </p:ext>
            </p:extLst>
          </p:nvPr>
        </p:nvGraphicFramePr>
        <p:xfrm>
          <a:off x="1974543" y="2947060"/>
          <a:ext cx="548640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4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2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5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3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8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1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9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6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7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052844" y="3002531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 Light"/>
                <a:cs typeface="EHUSans Light"/>
              </a:rPr>
              <a:t>Parent</a:t>
            </a:r>
            <a:endParaRPr lang="en-US" sz="1400" dirty="0">
              <a:latin typeface="EHUSans Light"/>
              <a:cs typeface="EHUSans Ligh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43841" y="4692851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 Light"/>
                <a:cs typeface="EHUSans Light"/>
              </a:rPr>
              <a:t>Offspring</a:t>
            </a:r>
            <a:endParaRPr lang="en-US" sz="1400" dirty="0">
              <a:latin typeface="EHUSans Light"/>
              <a:cs typeface="EHUSans Light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rot="5400000">
            <a:off x="2424522" y="3956141"/>
            <a:ext cx="917807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5400000">
            <a:off x="6095338" y="3956142"/>
            <a:ext cx="917807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810442" y="4692852"/>
            <a:ext cx="1816485" cy="370840"/>
          </a:xfrm>
          <a:prstGeom prst="rect">
            <a:avLst/>
          </a:prstGeom>
          <a:noFill/>
          <a:ln w="19050" cmpd="sng">
            <a:solidFill>
              <a:srgbClr val="33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719772" y="5339103"/>
            <a:ext cx="20911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 Light"/>
                <a:cs typeface="EHUSans Light"/>
              </a:rPr>
              <a:t>Sample from the model</a:t>
            </a:r>
            <a:endParaRPr lang="en-US" sz="1400" dirty="0">
              <a:latin typeface="EHUSans Light"/>
              <a:cs typeface="EHUSans Light"/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0449507"/>
              </p:ext>
            </p:extLst>
          </p:nvPr>
        </p:nvGraphicFramePr>
        <p:xfrm>
          <a:off x="1983424" y="4692112"/>
          <a:ext cx="182880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4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2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5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3600070" y="2404372"/>
            <a:ext cx="2210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Template Strategy (WT)</a:t>
            </a:r>
            <a:endParaRPr lang="en-US" sz="1400" dirty="0">
              <a:latin typeface="EHUSans"/>
              <a:cs typeface="EHUSans"/>
            </a:endParaRPr>
          </a:p>
        </p:txBody>
      </p: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7366303"/>
              </p:ext>
            </p:extLst>
          </p:nvPr>
        </p:nvGraphicFramePr>
        <p:xfrm>
          <a:off x="3812223" y="4692112"/>
          <a:ext cx="1814703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5043"/>
                <a:gridCol w="604830"/>
                <a:gridCol w="60483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8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1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smtClean="0">
                          <a:latin typeface="EHUSans Light"/>
                          <a:cs typeface="EHUSans Light"/>
                        </a:rPr>
                        <a:t>3</a:t>
                      </a:r>
                      <a:endParaRPr lang="en-US" b="0" i="0" dirty="0">
                        <a:latin typeface="EHUSans Light"/>
                        <a:cs typeface="EHUSans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8701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1" animBg="1"/>
      <p:bldP spid="2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Permutation-oriented EDAs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800" dirty="0" smtClean="0">
                <a:effectLst/>
                <a:latin typeface="EHUSans Light"/>
                <a:cs typeface="EHUSans Light"/>
              </a:rPr>
              <a:t>IDEA- Induced Chromosome Elements Exchanger (ICE) </a:t>
            </a:r>
          </a:p>
          <a:p>
            <a:pPr marL="0" lvl="1" indent="0">
              <a:buClr>
                <a:srgbClr val="3366FF"/>
              </a:buClr>
              <a:buNone/>
            </a:pPr>
            <a:r>
              <a:rPr lang="en-US" sz="1800" dirty="0">
                <a:solidFill>
                  <a:srgbClr val="3366FF"/>
                </a:solidFill>
                <a:latin typeface="EHUSans Light"/>
                <a:cs typeface="EHUSans Light"/>
              </a:rPr>
              <a:t> </a:t>
            </a:r>
            <a:r>
              <a:rPr lang="en-US" sz="1800" dirty="0" smtClean="0">
                <a:solidFill>
                  <a:srgbClr val="3366FF"/>
                </a:solidFill>
                <a:latin typeface="EHUSans Light"/>
                <a:cs typeface="EHUSans Light"/>
              </a:rPr>
              <a:t>     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(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Bosman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and </a:t>
            </a:r>
            <a:r>
              <a:rPr lang="en-US" sz="14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Thierens</a:t>
            </a: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 2001)</a:t>
            </a:r>
          </a:p>
          <a:p>
            <a:pPr marL="0" lvl="1" indent="0">
              <a:buClr>
                <a:srgbClr val="3366FF"/>
              </a:buClr>
              <a:buNone/>
            </a:pPr>
            <a:endParaRPr lang="en-US" sz="1400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685800" lvl="2">
              <a:buClr>
                <a:srgbClr val="3366FF"/>
              </a:buClr>
              <a:buFont typeface="Lucida Grande"/>
              <a:buChar char="-"/>
            </a:pPr>
            <a:r>
              <a:rPr lang="en-US" sz="1600" dirty="0" smtClean="0">
                <a:latin typeface="EHUSans Light"/>
                <a:cs typeface="EHUSans Light"/>
              </a:rPr>
              <a:t>A continuous domain EDA hybridized with a crossover operator</a:t>
            </a:r>
            <a:endParaRPr lang="en-US" sz="1600" dirty="0" smtClean="0">
              <a:effectLst/>
              <a:latin typeface="EHUSans Light"/>
              <a:cs typeface="EHUSans Light"/>
            </a:endParaRPr>
          </a:p>
          <a:p>
            <a:pPr marL="0" lvl="1" indent="0">
              <a:buClr>
                <a:srgbClr val="3366FF"/>
              </a:buClr>
              <a:buNone/>
            </a:pPr>
            <a:endParaRPr lang="en-US" sz="1400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lvl="1" indent="0">
              <a:buClr>
                <a:srgbClr val="3366FF"/>
              </a:buClr>
              <a:buNone/>
            </a:pPr>
            <a:endParaRPr lang="en-US" sz="1400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800" dirty="0">
                <a:latin typeface="EHUSans Light"/>
                <a:cs typeface="EHUSans Light"/>
              </a:rPr>
              <a:t>Recursive EDA (REDA) </a:t>
            </a:r>
            <a:r>
              <a:rPr lang="en-US" sz="1400" dirty="0">
                <a:solidFill>
                  <a:srgbClr val="3366FF"/>
                </a:solidFill>
                <a:latin typeface="EHUSans Light"/>
                <a:cs typeface="EHUSans Light"/>
              </a:rPr>
              <a:t>(Romero and </a:t>
            </a:r>
            <a:r>
              <a:rPr lang="en-US" sz="1400" dirty="0" err="1">
                <a:solidFill>
                  <a:srgbClr val="3366FF"/>
                </a:solidFill>
                <a:latin typeface="EHUSans Light"/>
                <a:cs typeface="EHUSans Light"/>
              </a:rPr>
              <a:t>Larrañaga</a:t>
            </a:r>
            <a:r>
              <a:rPr lang="en-US" sz="1400" dirty="0">
                <a:solidFill>
                  <a:srgbClr val="3366FF"/>
                </a:solidFill>
                <a:latin typeface="EHUSans Light"/>
                <a:cs typeface="EHUSans Light"/>
              </a:rPr>
              <a:t> 2009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)</a:t>
            </a: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4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685800" lvl="2">
              <a:buClr>
                <a:srgbClr val="3366FF"/>
              </a:buClr>
              <a:buFont typeface="Lucida Grande"/>
              <a:buChar char="-"/>
            </a:pPr>
            <a:r>
              <a:rPr lang="en-US" sz="1600" dirty="0" smtClean="0">
                <a:latin typeface="EHUSans Light"/>
                <a:cs typeface="EHUSans Light"/>
              </a:rPr>
              <a:t>A k stages algorithm, where at each stage, a specific part of the individual is optimized with an EDA</a:t>
            </a:r>
          </a:p>
          <a:p>
            <a:pPr marL="1143000" lvl="3">
              <a:buClr>
                <a:srgbClr val="3366FF"/>
              </a:buClr>
              <a:buFont typeface="Lucida Grande"/>
              <a:buChar char="-"/>
            </a:pPr>
            <a:r>
              <a:rPr lang="en-US" sz="1400" dirty="0" smtClean="0">
                <a:latin typeface="EHUSans Light"/>
                <a:cs typeface="EHUSans Light"/>
              </a:rPr>
              <a:t>UMDA, MIMIC,….</a:t>
            </a:r>
            <a:endParaRPr lang="en-US" sz="1400" dirty="0"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effectLst/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180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Experimental design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800" dirty="0" smtClean="0">
                <a:effectLst/>
                <a:latin typeface="EHUSans Light"/>
                <a:cs typeface="EHUSans Light"/>
              </a:rPr>
              <a:t>EDAs:</a:t>
            </a:r>
          </a:p>
          <a:p>
            <a:pPr marL="685800" lvl="2">
              <a:buClr>
                <a:srgbClr val="3366FF"/>
              </a:buClr>
            </a:pPr>
            <a:r>
              <a:rPr lang="en-US" sz="1400" dirty="0" smtClean="0">
                <a:latin typeface="EHUSans Light"/>
                <a:cs typeface="EHUSans Light"/>
              </a:rPr>
              <a:t>UMDA, MIMIC, EBNA</a:t>
            </a:r>
            <a:r>
              <a:rPr lang="en-US" sz="1400" baseline="-25000" dirty="0" smtClean="0">
                <a:latin typeface="EHUSans Light"/>
                <a:cs typeface="EHUSans Light"/>
              </a:rPr>
              <a:t>BIC</a:t>
            </a:r>
            <a:r>
              <a:rPr lang="en-US" sz="1400" dirty="0" smtClean="0">
                <a:latin typeface="EHUSans Light"/>
                <a:cs typeface="EHUSans Light"/>
              </a:rPr>
              <a:t>, TREE</a:t>
            </a:r>
          </a:p>
          <a:p>
            <a:pPr marL="685800" lvl="2">
              <a:buClr>
                <a:srgbClr val="3366FF"/>
              </a:buClr>
            </a:pPr>
            <a:r>
              <a:rPr lang="en-US" sz="1400" dirty="0" err="1" smtClean="0">
                <a:effectLst/>
                <a:latin typeface="EHUSans Light"/>
                <a:cs typeface="EHUSans Light"/>
              </a:rPr>
              <a:t>UMDA</a:t>
            </a:r>
            <a:r>
              <a:rPr lang="en-US" sz="1400" baseline="-25000" dirty="0" err="1" smtClean="0">
                <a:effectLst/>
                <a:latin typeface="EHUSans Light"/>
                <a:cs typeface="EHUSans Light"/>
              </a:rPr>
              <a:t>c</a:t>
            </a:r>
            <a:r>
              <a:rPr lang="en-US" sz="1400" dirty="0" smtClean="0">
                <a:effectLst/>
                <a:latin typeface="EHUSans Light"/>
                <a:cs typeface="EHUSans Light"/>
              </a:rPr>
              <a:t>, </a:t>
            </a:r>
            <a:r>
              <a:rPr lang="en-US" sz="1400" dirty="0" err="1" smtClean="0">
                <a:effectLst/>
                <a:latin typeface="EHUSans Light"/>
                <a:cs typeface="EHUSans Light"/>
              </a:rPr>
              <a:t>MIMIC</a:t>
            </a:r>
            <a:r>
              <a:rPr lang="en-US" sz="1400" baseline="-25000" dirty="0" err="1" smtClean="0">
                <a:effectLst/>
                <a:latin typeface="EHUSans Light"/>
                <a:cs typeface="EHUSans Light"/>
              </a:rPr>
              <a:t>c</a:t>
            </a:r>
            <a:r>
              <a:rPr lang="en-US" sz="1400" dirty="0" smtClean="0">
                <a:effectLst/>
                <a:latin typeface="EHUSans Light"/>
                <a:cs typeface="EHUSans Light"/>
              </a:rPr>
              <a:t>, EGNA</a:t>
            </a:r>
          </a:p>
          <a:p>
            <a:pPr marL="685800" lvl="2">
              <a:buClr>
                <a:srgbClr val="3366FF"/>
              </a:buClr>
            </a:pPr>
            <a:r>
              <a:rPr lang="en-US" sz="1400" dirty="0" smtClean="0">
                <a:latin typeface="EHUSans Light"/>
                <a:cs typeface="EHUSans Light"/>
              </a:rPr>
              <a:t>NHBSA</a:t>
            </a:r>
            <a:r>
              <a:rPr lang="en-US" sz="1400" baseline="-25000" dirty="0" smtClean="0">
                <a:latin typeface="EHUSans Light"/>
                <a:cs typeface="EHUSans Light"/>
              </a:rPr>
              <a:t>WT</a:t>
            </a:r>
            <a:r>
              <a:rPr lang="en-US" sz="1400" dirty="0" smtClean="0">
                <a:latin typeface="EHUSans Light"/>
                <a:cs typeface="EHUSans Light"/>
              </a:rPr>
              <a:t>, NHBSA</a:t>
            </a:r>
            <a:r>
              <a:rPr lang="en-US" sz="1400" baseline="-25000" dirty="0" smtClean="0">
                <a:latin typeface="EHUSans Light"/>
                <a:cs typeface="EHUSans Light"/>
              </a:rPr>
              <a:t>WO</a:t>
            </a:r>
            <a:r>
              <a:rPr lang="en-US" sz="1400" dirty="0" smtClean="0">
                <a:latin typeface="EHUSans Light"/>
                <a:cs typeface="EHUSans Light"/>
              </a:rPr>
              <a:t>, EHBSA</a:t>
            </a:r>
            <a:r>
              <a:rPr lang="en-US" sz="1400" baseline="-25000" dirty="0" smtClean="0">
                <a:latin typeface="EHUSans Light"/>
                <a:cs typeface="EHUSans Light"/>
              </a:rPr>
              <a:t>WT</a:t>
            </a:r>
            <a:r>
              <a:rPr lang="en-US" sz="1400" dirty="0" smtClean="0">
                <a:latin typeface="EHUSans Light"/>
                <a:cs typeface="EHUSans Light"/>
              </a:rPr>
              <a:t>,EHBSA</a:t>
            </a:r>
            <a:r>
              <a:rPr lang="en-US" sz="1400" baseline="-25000" dirty="0" smtClean="0">
                <a:latin typeface="EHUSans Light"/>
                <a:cs typeface="EHUSans Light"/>
              </a:rPr>
              <a:t>WO</a:t>
            </a:r>
            <a:r>
              <a:rPr lang="en-US" sz="1400" dirty="0" smtClean="0">
                <a:latin typeface="EHUSans Light"/>
                <a:cs typeface="EHUSans Light"/>
              </a:rPr>
              <a:t>, IDEA-ICE, REDA</a:t>
            </a:r>
            <a:r>
              <a:rPr lang="en-US" sz="1400" baseline="-25000" dirty="0" smtClean="0">
                <a:latin typeface="EHUSans Light"/>
                <a:cs typeface="EHUSans Light"/>
              </a:rPr>
              <a:t>UMDA</a:t>
            </a:r>
            <a:r>
              <a:rPr lang="en-US" sz="1400" dirty="0" smtClean="0">
                <a:latin typeface="EHUSans Light"/>
                <a:cs typeface="EHUSans Light"/>
              </a:rPr>
              <a:t>, REDA</a:t>
            </a:r>
            <a:r>
              <a:rPr lang="en-US" sz="1400" baseline="-25000" dirty="0" smtClean="0">
                <a:latin typeface="EHUSans Light"/>
                <a:cs typeface="EHUSans Light"/>
              </a:rPr>
              <a:t>MIMIC</a:t>
            </a: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800" dirty="0" err="1" smtClean="0">
                <a:effectLst/>
                <a:latin typeface="EHUSans Light"/>
                <a:cs typeface="EHUSans Light"/>
              </a:rPr>
              <a:t>OmeGA</a:t>
            </a:r>
            <a:r>
              <a:rPr lang="en-US" sz="1800" dirty="0" smtClean="0">
                <a:effectLst/>
                <a:latin typeface="EHUSans Light"/>
                <a:cs typeface="EHUSans Light"/>
              </a:rPr>
              <a:t>. </a:t>
            </a: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800" dirty="0" smtClean="0">
                <a:effectLst/>
                <a:latin typeface="EHUSans Light"/>
                <a:cs typeface="EHUSans Light"/>
              </a:rPr>
              <a:t>4 problems and 100 instances (25 instances of each problem).</a:t>
            </a: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800" dirty="0" smtClean="0">
              <a:effectLst/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800" dirty="0" smtClean="0">
                <a:latin typeface="EHUSans Light"/>
                <a:cs typeface="EHUSans Light"/>
              </a:rPr>
              <a:t>Average of 20 repetitions of each algorithm.</a:t>
            </a: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800" dirty="0"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800" dirty="0" smtClean="0">
                <a:effectLst/>
                <a:latin typeface="EHUSans Light"/>
                <a:cs typeface="EHUSans Light"/>
              </a:rPr>
              <a:t>Statistical test: Friedman  + Shaffer’s static procedure.</a:t>
            </a: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6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595959"/>
                </a:solidFill>
                <a:latin typeface="EHUSans Light"/>
                <a:cs typeface="EHUSans Light"/>
              </a:rPr>
              <a:t>Experiments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 descr="RankingTSP_ho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33" y="2078085"/>
            <a:ext cx="9231858" cy="355326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54019" y="2398288"/>
            <a:ext cx="629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EHUSans Light"/>
                <a:cs typeface="EHUSans Light"/>
              </a:rPr>
              <a:t>TSP</a:t>
            </a:r>
            <a:endParaRPr lang="en-US" sz="2000" dirty="0">
              <a:latin typeface="EHUSans Light"/>
              <a:cs typeface="EHUSans Ligh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64756" y="6167120"/>
            <a:ext cx="46660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Best performing algorithms: NHBSA</a:t>
            </a:r>
            <a:r>
              <a:rPr lang="en-US" sz="1600" baseline="-25000" dirty="0" smtClean="0">
                <a:latin typeface="EHUSans Light"/>
                <a:cs typeface="EHUSans Light"/>
              </a:rPr>
              <a:t>WT</a:t>
            </a:r>
            <a:r>
              <a:rPr lang="en-US" sz="1600" dirty="0" smtClean="0">
                <a:latin typeface="EHUSans Light"/>
                <a:cs typeface="EHUSans Light"/>
              </a:rPr>
              <a:t>,</a:t>
            </a:r>
            <a:r>
              <a:rPr lang="en-US" sz="1600" baseline="-25000" dirty="0" smtClean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EHBSA</a:t>
            </a:r>
            <a:r>
              <a:rPr lang="en-US" sz="1600" baseline="-25000" dirty="0" smtClean="0">
                <a:latin typeface="EHUSans Light"/>
                <a:cs typeface="EHUSans Light"/>
              </a:rPr>
              <a:t>WT</a:t>
            </a:r>
            <a:r>
              <a:rPr lang="en-US" sz="1600" dirty="0" smtClean="0">
                <a:latin typeface="EHUSans Light"/>
                <a:cs typeface="EHUSans Light"/>
              </a:rPr>
              <a:t>. </a:t>
            </a:r>
            <a:endParaRPr lang="en-US" sz="1600" baseline="-25000" dirty="0">
              <a:latin typeface="EHUSans Light"/>
              <a:cs typeface="EHUSans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25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3229070" y="1417638"/>
            <a:ext cx="26772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latin typeface="EHUSans Light"/>
                <a:cs typeface="EHUSans Light"/>
              </a:rPr>
              <a:t>Critical difference diagram</a:t>
            </a:r>
            <a:endParaRPr lang="en-US" sz="1600" dirty="0"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435650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Review of EDAs for permutation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595959"/>
                </a:solidFill>
                <a:latin typeface="EHUSans Light"/>
                <a:cs typeface="EHUSans Light"/>
              </a:rPr>
              <a:t>Experiments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26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3229070" y="1417638"/>
            <a:ext cx="26772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latin typeface="EHUSans Light"/>
                <a:cs typeface="EHUSans Light"/>
              </a:rPr>
              <a:t>Critical difference diagram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9260" y="6167120"/>
            <a:ext cx="51090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latin typeface="EHUSans Light"/>
                <a:cs typeface="EHUSans Light"/>
              </a:rPr>
              <a:t>Estimate first and second order marginal probabilities.</a:t>
            </a:r>
            <a:endParaRPr lang="en-US" sz="1600" dirty="0">
              <a:latin typeface="EHUSans Light"/>
              <a:cs typeface="EHUSans Light"/>
            </a:endParaRPr>
          </a:p>
        </p:txBody>
      </p:sp>
      <p:pic>
        <p:nvPicPr>
          <p:cNvPr id="10" name="Picture 9" descr="RankingTSP_ho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33" y="2078085"/>
            <a:ext cx="9231858" cy="355326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54019" y="2398288"/>
            <a:ext cx="629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EHUSans Light"/>
                <a:cs typeface="EHUSans Light"/>
              </a:rPr>
              <a:t>TSP</a:t>
            </a:r>
            <a:endParaRPr lang="en-US" sz="2000" dirty="0"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3367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Three </a:t>
            </a:r>
            <a:r>
              <a:rPr lang="en-US" sz="3600" dirty="0">
                <a:latin typeface="EHUSans Light"/>
                <a:cs typeface="EHUSans Light"/>
              </a:rPr>
              <a:t>r</a:t>
            </a:r>
            <a:r>
              <a:rPr lang="en-US" sz="3600" dirty="0" smtClean="0">
                <a:latin typeface="EHUSans Light"/>
                <a:cs typeface="EHUSans Light"/>
              </a:rPr>
              <a:t>esearch paths to investigate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Learn models based on high order marginal probabilities</a:t>
            </a: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K-order </a:t>
            </a:r>
            <a:r>
              <a:rPr lang="en-US" sz="1400" dirty="0" err="1" smtClean="0">
                <a:solidFill>
                  <a:srgbClr val="3366FF"/>
                </a:solidFill>
                <a:latin typeface="EHUSans Light"/>
                <a:cs typeface="EHUSans Light"/>
              </a:rPr>
              <a:t>marginals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-based EDA</a:t>
            </a: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600" dirty="0" smtClean="0">
                <a:effectLst/>
                <a:latin typeface="EHUSans Light"/>
                <a:cs typeface="EHUSans Light"/>
              </a:rPr>
              <a:t>Implement probability models for permutation domains</a:t>
            </a:r>
          </a:p>
          <a:p>
            <a:pPr lvl="1">
              <a:buClr>
                <a:srgbClr val="3366FF"/>
              </a:buClr>
            </a:pPr>
            <a:endParaRPr lang="en-US" sz="14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400" dirty="0">
                <a:solidFill>
                  <a:srgbClr val="3366FF"/>
                </a:solidFill>
                <a:latin typeface="EHUSans Light"/>
                <a:cs typeface="EHUSans Light"/>
              </a:rPr>
              <a:t>T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he Mallows EDA</a:t>
            </a:r>
          </a:p>
          <a:p>
            <a:pPr lvl="1">
              <a:buClr>
                <a:srgbClr val="3366FF"/>
              </a:buClr>
            </a:pPr>
            <a:endParaRPr lang="en-US" sz="14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The Generalized Mallows EDA</a:t>
            </a:r>
          </a:p>
          <a:p>
            <a:pPr lvl="1">
              <a:buClr>
                <a:srgbClr val="3366FF"/>
              </a:buClr>
            </a:pPr>
            <a:endParaRPr lang="en-US" sz="1400" dirty="0" smtClean="0">
              <a:effectLst/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The </a:t>
            </a:r>
            <a:r>
              <a:rPr lang="en-US" sz="1400" dirty="0" err="1" smtClean="0">
                <a:solidFill>
                  <a:srgbClr val="3366FF"/>
                </a:solidFill>
                <a:latin typeface="EHUSans Light"/>
                <a:cs typeface="EHUSans Light"/>
              </a:rPr>
              <a:t>Plackett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-Luce EDA</a:t>
            </a:r>
            <a:endParaRPr lang="en-US" sz="1400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lvl="1">
              <a:buFont typeface="Arial"/>
              <a:buChar char="•"/>
            </a:pPr>
            <a:endParaRPr lang="en-US" sz="1200" dirty="0">
              <a:latin typeface="EHUSans Light"/>
              <a:cs typeface="EHUSans Light"/>
            </a:endParaRP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Non-parametric models</a:t>
            </a:r>
          </a:p>
          <a:p>
            <a:pPr marL="285750" lvl="1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685800" lvl="2">
              <a:buClr>
                <a:srgbClr val="3366FF"/>
              </a:buClr>
              <a:buFont typeface="Lucida Grande"/>
              <a:buChar char="-"/>
            </a:pPr>
            <a:r>
              <a:rPr lang="en-US" sz="1400" dirty="0" smtClean="0">
                <a:latin typeface="EHUSans Light"/>
                <a:cs typeface="EHUSans Light"/>
              </a:rPr>
              <a:t>Kernels of Mallows models.</a:t>
            </a:r>
            <a:endParaRPr lang="en-US" sz="1400" dirty="0">
              <a:latin typeface="EHUSans Light"/>
              <a:cs typeface="EHUSans Light"/>
            </a:endParaRPr>
          </a:p>
          <a:p>
            <a:pPr lvl="1">
              <a:buFont typeface="Arial"/>
              <a:buChar char="•"/>
            </a:pPr>
            <a:endParaRPr lang="en-US" sz="1200" dirty="0" smtClean="0">
              <a:latin typeface="EHUSans Light"/>
              <a:cs typeface="EHUSans Light"/>
            </a:endParaRPr>
          </a:p>
          <a:p>
            <a:pPr lvl="1">
              <a:buFont typeface="Arial"/>
              <a:buChar char="•"/>
            </a:pPr>
            <a:endParaRPr lang="en-US" sz="1200" dirty="0">
              <a:latin typeface="EHUSans Light"/>
              <a:cs typeface="EHUSans Light"/>
            </a:endParaRPr>
          </a:p>
          <a:p>
            <a:pPr lvl="1">
              <a:buFont typeface="Arial"/>
              <a:buChar char="•"/>
            </a:pPr>
            <a:endParaRPr lang="en-US" sz="1200" dirty="0" smtClean="0">
              <a:latin typeface="EHUSans Light"/>
              <a:cs typeface="EHUSans Light"/>
            </a:endParaRPr>
          </a:p>
          <a:p>
            <a:pPr lvl="1">
              <a:buFont typeface="Arial"/>
              <a:buChar char="•"/>
            </a:pPr>
            <a:endParaRPr lang="en-US" sz="1200" dirty="0">
              <a:latin typeface="EHUSans Light"/>
              <a:cs typeface="EHUSans Light"/>
            </a:endParaRPr>
          </a:p>
          <a:p>
            <a:pPr lvl="1">
              <a:buFont typeface="Arial"/>
              <a:buChar char="•"/>
            </a:pPr>
            <a:endParaRPr lang="en-US" sz="1200" dirty="0" smtClean="0">
              <a:latin typeface="EHUSans Light"/>
              <a:cs typeface="EHUSans Light"/>
            </a:endParaRPr>
          </a:p>
          <a:p>
            <a:pPr lvl="1">
              <a:buFont typeface="Arial"/>
              <a:buChar char="•"/>
            </a:pPr>
            <a:endParaRPr lang="en-US" sz="1200" dirty="0">
              <a:latin typeface="EHUSans Light"/>
              <a:cs typeface="EHUSans Light"/>
            </a:endParaRPr>
          </a:p>
          <a:p>
            <a:pPr lvl="1">
              <a:buFont typeface="Arial"/>
              <a:buChar char="•"/>
            </a:pPr>
            <a:endParaRPr lang="en-US" sz="400" dirty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96462" y="3243347"/>
            <a:ext cx="2888754" cy="871191"/>
          </a:xfrm>
          <a:prstGeom prst="rect">
            <a:avLst/>
          </a:prstGeom>
          <a:noFill/>
          <a:ln w="28575" cmpd="sng">
            <a:solidFill>
              <a:srgbClr val="33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29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ussian_mm_0_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812" y="2025559"/>
            <a:ext cx="5691187" cy="42683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28600" y="1714609"/>
            <a:ext cx="4852610" cy="2062103"/>
            <a:chOff x="635000" y="1940560"/>
            <a:chExt cx="4852610" cy="2062103"/>
          </a:xfrm>
        </p:grpSpPr>
        <p:sp>
          <p:nvSpPr>
            <p:cNvPr id="6" name="TextBox 5"/>
            <p:cNvSpPr txBox="1"/>
            <p:nvPr/>
          </p:nvSpPr>
          <p:spPr>
            <a:xfrm>
              <a:off x="635000" y="1940560"/>
              <a:ext cx="4852610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distance-based exponential probability model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 smtClean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Central permutation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Spread parameter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 on permutations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35350" y="2528906"/>
              <a:ext cx="241300" cy="1651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2150" y="2987092"/>
              <a:ext cx="114300" cy="190500"/>
            </a:xfrm>
            <a:prstGeom prst="rect">
              <a:avLst/>
            </a:prstGeom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28</a:t>
            </a:fld>
            <a:endParaRPr lang="en-US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4322259"/>
            <a:ext cx="25273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344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aussian_mm_0_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812" y="2025557"/>
            <a:ext cx="5691188" cy="42683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28600" y="1714609"/>
            <a:ext cx="4852610" cy="2062103"/>
            <a:chOff x="635000" y="1940560"/>
            <a:chExt cx="4852610" cy="2062103"/>
          </a:xfrm>
        </p:grpSpPr>
        <p:sp>
          <p:nvSpPr>
            <p:cNvPr id="6" name="TextBox 5"/>
            <p:cNvSpPr txBox="1"/>
            <p:nvPr/>
          </p:nvSpPr>
          <p:spPr>
            <a:xfrm>
              <a:off x="635000" y="1940560"/>
              <a:ext cx="4852610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distance-based exponential probability model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 smtClean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Central permutation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Spread parameter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 on permutations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35350" y="2528906"/>
              <a:ext cx="241300" cy="1651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2150" y="2987092"/>
              <a:ext cx="114300" cy="190500"/>
            </a:xfrm>
            <a:prstGeom prst="rect">
              <a:avLst/>
            </a:prstGeom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4322259"/>
            <a:ext cx="25273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068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040"/>
            <a:ext cx="8229600" cy="4525963"/>
          </a:xfrm>
        </p:spPr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4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effectLst/>
                <a:latin typeface="EHUSans Light"/>
                <a:cs typeface="EHUSans Light"/>
              </a:rPr>
              <a:t>Combinatorial optimization problems</a:t>
            </a:r>
            <a:endParaRPr lang="en-US" sz="2400" dirty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optimization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11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ussian_mm_0_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812" y="2025557"/>
            <a:ext cx="5691188" cy="42683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28600" y="1714609"/>
            <a:ext cx="4852610" cy="2062103"/>
            <a:chOff x="635000" y="1940560"/>
            <a:chExt cx="4852610" cy="2062103"/>
          </a:xfrm>
        </p:grpSpPr>
        <p:sp>
          <p:nvSpPr>
            <p:cNvPr id="6" name="TextBox 5"/>
            <p:cNvSpPr txBox="1"/>
            <p:nvPr/>
          </p:nvSpPr>
          <p:spPr>
            <a:xfrm>
              <a:off x="635000" y="1940560"/>
              <a:ext cx="4852610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distance-based exponential probability model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 smtClean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Central permutation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Spread parameter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 on permutations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35350" y="2528906"/>
              <a:ext cx="241300" cy="1651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2150" y="2987092"/>
              <a:ext cx="114300" cy="190500"/>
            </a:xfrm>
            <a:prstGeom prst="rect">
              <a:avLst/>
            </a:prstGeom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4322259"/>
            <a:ext cx="25273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25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063" y="4378361"/>
            <a:ext cx="4254500" cy="736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" y="1714609"/>
            <a:ext cx="586570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If the distance can be decomposed as sum of                  terms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	then, the Mallows model can be generalized as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44800" y="5730240"/>
            <a:ext cx="345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The Generalized Mallows model</a:t>
            </a:r>
            <a:endParaRPr lang="en-US" dirty="0">
              <a:latin typeface="EHUSans Light"/>
              <a:cs typeface="EHUSans Ligh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300111" y="4345428"/>
            <a:ext cx="3113708" cy="1190120"/>
            <a:chOff x="5300111" y="4345428"/>
            <a:chExt cx="3113708" cy="1190120"/>
          </a:xfrm>
        </p:grpSpPr>
        <p:grpSp>
          <p:nvGrpSpPr>
            <p:cNvPr id="15" name="Group 14"/>
            <p:cNvGrpSpPr/>
            <p:nvPr/>
          </p:nvGrpSpPr>
          <p:grpSpPr>
            <a:xfrm>
              <a:off x="5300111" y="4345428"/>
              <a:ext cx="787143" cy="757592"/>
              <a:chOff x="5300111" y="4345428"/>
              <a:chExt cx="787143" cy="757592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5300111" y="4345428"/>
                <a:ext cx="451296" cy="503849"/>
              </a:xfrm>
              <a:prstGeom prst="ellipse">
                <a:avLst/>
              </a:prstGeom>
              <a:noFill/>
              <a:ln w="28575" cmpd="sng">
                <a:solidFill>
                  <a:srgbClr val="3366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Arrow Connector 7"/>
              <p:cNvCxnSpPr>
                <a:stCxn id="3" idx="5"/>
              </p:cNvCxnSpPr>
              <p:nvPr/>
            </p:nvCxnSpPr>
            <p:spPr>
              <a:xfrm>
                <a:off x="5685316" y="4775490"/>
                <a:ext cx="401938" cy="327530"/>
              </a:xfrm>
              <a:prstGeom prst="straightConnector1">
                <a:avLst/>
              </a:prstGeom>
              <a:ln>
                <a:solidFill>
                  <a:srgbClr val="3366FF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/>
            <p:cNvSpPr txBox="1"/>
            <p:nvPr/>
          </p:nvSpPr>
          <p:spPr>
            <a:xfrm>
              <a:off x="6150227" y="5196994"/>
              <a:ext cx="22635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EHUSans Light"/>
                  <a:cs typeface="EHUSans Light"/>
                </a:rPr>
                <a:t>n-1 spread parameters</a:t>
              </a:r>
              <a:endParaRPr lang="en-US" sz="1600" dirty="0">
                <a:latin typeface="EHUSans Light"/>
                <a:cs typeface="EHUSans Light"/>
              </a:endParaRPr>
            </a:p>
          </p:txBody>
        </p: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31</a:t>
            </a:fld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403" y="1793684"/>
            <a:ext cx="571500" cy="1778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541" y="2248086"/>
            <a:ext cx="33782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719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8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83" y="4409972"/>
            <a:ext cx="2082800" cy="317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Kendall’s-</a:t>
            </a:r>
            <a:r>
              <a:rPr lang="en-US" sz="2400" dirty="0" err="1" smtClean="0">
                <a:solidFill>
                  <a:srgbClr val="3366FF"/>
                </a:solidFill>
                <a:latin typeface="EHUSans"/>
                <a:ea typeface="Lucida Grande"/>
                <a:cs typeface="EHUSans"/>
              </a:rPr>
              <a:t>τ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ea typeface="Lucida Grande"/>
                <a:cs typeface="EHUSans Light"/>
              </a:rPr>
              <a:t> distance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345530" y="6356350"/>
            <a:ext cx="1341270" cy="365125"/>
          </a:xfrm>
        </p:spPr>
        <p:txBody>
          <a:bodyPr/>
          <a:lstStyle/>
          <a:p>
            <a:fld id="{DB45F747-FAD8-194E-A6FC-E1CF65DCDB83}" type="slidenum">
              <a:rPr lang="en-US" smtClean="0"/>
              <a:t>32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44259"/>
          </a:xfrm>
        </p:spPr>
        <p:txBody>
          <a:bodyPr>
            <a:normAutofit lnSpcReduction="10000"/>
          </a:bodyPr>
          <a:lstStyle/>
          <a:p>
            <a:pPr>
              <a:buClr>
                <a:srgbClr val="3366FF"/>
              </a:buClr>
            </a:pPr>
            <a:r>
              <a:rPr lang="en-US" sz="1600" dirty="0" smtClean="0">
                <a:latin typeface="EHUSans"/>
                <a:cs typeface="EHUSans"/>
              </a:rPr>
              <a:t>Kendall’s-</a:t>
            </a:r>
            <a:r>
              <a:rPr lang="en-US" sz="1600" dirty="0" err="1" smtClean="0">
                <a:latin typeface="EHUSans"/>
                <a:ea typeface="Lucida Grande"/>
                <a:cs typeface="EHUSans"/>
              </a:rPr>
              <a:t>τ</a:t>
            </a:r>
            <a:r>
              <a:rPr lang="en-US" sz="1600" dirty="0" smtClean="0">
                <a:latin typeface="EHUSans"/>
                <a:ea typeface="Lucida Grande"/>
                <a:cs typeface="EHUSans"/>
              </a:rPr>
              <a:t> distance</a:t>
            </a:r>
            <a:r>
              <a:rPr lang="en-US" sz="1600" dirty="0" smtClean="0">
                <a:latin typeface="EHUSans Light"/>
                <a:ea typeface="Lucida Grande"/>
                <a:cs typeface="EHUSans Light"/>
              </a:rPr>
              <a:t>: calculates the number of pairwise disagreements.</a:t>
            </a:r>
          </a:p>
          <a:p>
            <a:pPr marL="457200" lvl="1" indent="0" algn="r">
              <a:buClr>
                <a:srgbClr val="3366FF"/>
              </a:buClr>
              <a:buNone/>
            </a:pPr>
            <a:r>
              <a:rPr lang="en-US" sz="1200" i="1" dirty="0" smtClean="0">
                <a:latin typeface="EHUSans Light"/>
                <a:cs typeface="EHUSans Light"/>
              </a:rPr>
              <a:t> </a:t>
            </a:r>
          </a:p>
          <a:p>
            <a:pPr marL="457200" lvl="1" indent="0" algn="r">
              <a:buClr>
                <a:srgbClr val="3366FF"/>
              </a:buClr>
              <a:buNone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endParaRPr lang="en-US" sz="1600" dirty="0">
              <a:solidFill>
                <a:srgbClr val="000000"/>
              </a:solidFill>
              <a:effectLst/>
              <a:latin typeface="EHUSans Light"/>
              <a:cs typeface="EHUSans Light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370811"/>
              </p:ext>
            </p:extLst>
          </p:nvPr>
        </p:nvGraphicFramePr>
        <p:xfrm>
          <a:off x="3950422" y="2432721"/>
          <a:ext cx="520077" cy="3708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2007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1-2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1-3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1-4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1-5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2-3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2-4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2-5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3-4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3-5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4-5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843" y="3306250"/>
            <a:ext cx="1524000" cy="2667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43" y="3726434"/>
            <a:ext cx="1536700" cy="266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83" y="4412336"/>
            <a:ext cx="1981200" cy="317500"/>
          </a:xfrm>
          <a:prstGeom prst="rect">
            <a:avLst/>
          </a:prstGeom>
        </p:spPr>
      </p:pic>
      <p:cxnSp>
        <p:nvCxnSpPr>
          <p:cNvPr id="55" name="Straight Arrow Connector 54"/>
          <p:cNvCxnSpPr/>
          <p:nvPr/>
        </p:nvCxnSpPr>
        <p:spPr>
          <a:xfrm flipH="1">
            <a:off x="6566509" y="2995036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6566509" y="3350929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6566509" y="3734131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H="1">
            <a:off x="6566509" y="4109557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>
            <a:off x="6566509" y="4494405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6566509" y="4856163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6566509" y="5602769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>
            <a:off x="6566509" y="5972224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3950422" y="2094479"/>
            <a:ext cx="2466255" cy="4075074"/>
            <a:chOff x="3950422" y="2094479"/>
            <a:chExt cx="2466255" cy="4075074"/>
          </a:xfrm>
        </p:grpSpPr>
        <p:grpSp>
          <p:nvGrpSpPr>
            <p:cNvPr id="54" name="Group 53"/>
            <p:cNvGrpSpPr/>
            <p:nvPr/>
          </p:nvGrpSpPr>
          <p:grpSpPr>
            <a:xfrm>
              <a:off x="4786065" y="2525098"/>
              <a:ext cx="1436670" cy="3561696"/>
              <a:chOff x="5781271" y="2542771"/>
              <a:chExt cx="1436670" cy="3561696"/>
            </a:xfrm>
          </p:grpSpPr>
          <p:pic>
            <p:nvPicPr>
              <p:cNvPr id="18" name="Picture 17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5541" y="2542771"/>
                <a:ext cx="508000" cy="177800"/>
              </a:xfrm>
              <a:prstGeom prst="rect">
                <a:avLst/>
              </a:prstGeom>
            </p:spPr>
          </p:pic>
          <p:pic>
            <p:nvPicPr>
              <p:cNvPr id="20" name="Picture 19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4411" y="2916256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21" name="Picture 20" descr="latex-image-1.pdf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1841" y="2904916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1705" y="3279473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23" name="Picture 22" descr="latex-image-1.pdf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602" y="3268133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24" name="Picture 23" descr="latex-image-1.pdf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0135" y="3663244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25" name="Picture 24" descr="latex-image-1.pdf"/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443" y="3649133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26" name="Picture 25" descr="latex-image-1.pdf"/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1546" y="4037187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27" name="Picture 26" descr="latex-image-1.pdf"/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602" y="4016022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28" name="Picture 27" descr="latex-image-1.pdf"/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0920" y="4394200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30" name="Picture 29" descr="latex-image-1.pdf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7401" y="4761089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32" name="Picture 31" descr="latex-image-1.pdf"/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602" y="4394200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33" name="Picture 32" descr="latex-image-1.pdf"/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602" y="4761089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34" name="Picture 33" descr="latex-image-1.pdf"/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4667" y="5142089"/>
                <a:ext cx="533400" cy="177800"/>
              </a:xfrm>
              <a:prstGeom prst="rect">
                <a:avLst/>
              </a:prstGeom>
            </p:spPr>
          </p:pic>
          <p:pic>
            <p:nvPicPr>
              <p:cNvPr id="35" name="Picture 34" descr="latex-image-1.pdf"/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3093" y="5142089"/>
                <a:ext cx="533400" cy="177800"/>
              </a:xfrm>
              <a:prstGeom prst="rect">
                <a:avLst/>
              </a:prstGeom>
            </p:spPr>
          </p:pic>
          <p:pic>
            <p:nvPicPr>
              <p:cNvPr id="36" name="Picture 35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4541" y="2542771"/>
                <a:ext cx="508000" cy="177800"/>
              </a:xfrm>
              <a:prstGeom prst="rect">
                <a:avLst/>
              </a:prstGeom>
            </p:spPr>
          </p:pic>
          <p:pic>
            <p:nvPicPr>
              <p:cNvPr id="37" name="Picture 36" descr="latex-image-1.pdf"/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1271" y="5508978"/>
                <a:ext cx="533400" cy="177800"/>
              </a:xfrm>
              <a:prstGeom prst="rect">
                <a:avLst/>
              </a:prstGeom>
            </p:spPr>
          </p:pic>
          <p:pic>
            <p:nvPicPr>
              <p:cNvPr id="38" name="Picture 37" descr="latex-image-1.pdf"/>
              <p:cNvPicPr>
                <a:picLocks noChangeAspect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0069" y="5508978"/>
                <a:ext cx="533400" cy="228600"/>
              </a:xfrm>
              <a:prstGeom prst="rect">
                <a:avLst/>
              </a:prstGeom>
            </p:spPr>
          </p:pic>
          <p:pic>
            <p:nvPicPr>
              <p:cNvPr id="39" name="Picture 38" descr="latex-image-1.pdf"/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4541" y="5875867"/>
                <a:ext cx="533400" cy="228600"/>
              </a:xfrm>
              <a:prstGeom prst="rect">
                <a:avLst/>
              </a:prstGeom>
            </p:spPr>
          </p:pic>
          <p:pic>
            <p:nvPicPr>
              <p:cNvPr id="40" name="Picture 39" descr="latex-image-1.pdf"/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1271" y="5875867"/>
                <a:ext cx="533400" cy="177800"/>
              </a:xfrm>
              <a:prstGeom prst="rect">
                <a:avLst/>
              </a:prstGeom>
            </p:spPr>
          </p:pic>
        </p:grpSp>
        <p:pic>
          <p:nvPicPr>
            <p:cNvPr id="52" name="Picture 51" descr="latex-image-1.pdf"/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0829" y="2151491"/>
              <a:ext cx="266700" cy="152400"/>
            </a:xfrm>
            <a:prstGeom prst="rect">
              <a:avLst/>
            </a:prstGeom>
          </p:spPr>
        </p:pic>
        <p:pic>
          <p:nvPicPr>
            <p:cNvPr id="53" name="Picture 52" descr="latex-image-1.pdf"/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0447" y="2151491"/>
              <a:ext cx="266700" cy="152400"/>
            </a:xfrm>
            <a:prstGeom prst="rect">
              <a:avLst/>
            </a:prstGeom>
          </p:spPr>
        </p:pic>
        <p:cxnSp>
          <p:nvCxnSpPr>
            <p:cNvPr id="72" name="Straight Arrow Connector 71"/>
            <p:cNvCxnSpPr/>
            <p:nvPr/>
          </p:nvCxnSpPr>
          <p:spPr>
            <a:xfrm flipV="1">
              <a:off x="4555801" y="2094479"/>
              <a:ext cx="0" cy="4075074"/>
            </a:xfrm>
            <a:prstGeom prst="straightConnector1">
              <a:avLst/>
            </a:prstGeom>
            <a:ln>
              <a:solidFill>
                <a:srgbClr val="3366FF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H="1">
              <a:off x="3950422" y="2404290"/>
              <a:ext cx="2466255" cy="0"/>
            </a:xfrm>
            <a:prstGeom prst="straightConnector1">
              <a:avLst/>
            </a:prstGeom>
            <a:ln>
              <a:solidFill>
                <a:srgbClr val="3366FF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31863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Learning and sampling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532" y="1704895"/>
            <a:ext cx="612218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"/>
                <a:cs typeface="EHUSans"/>
              </a:rPr>
              <a:t>Learning</a:t>
            </a:r>
            <a:r>
              <a:rPr lang="en-US" sz="1600" dirty="0" smtClean="0">
                <a:latin typeface="EHUSans Light"/>
                <a:cs typeface="EHUSans Light"/>
              </a:rPr>
              <a:t> in 2 steps: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Calculate the central permutation 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       by means of </a:t>
            </a:r>
            <a:r>
              <a:rPr lang="en-US" sz="1600" dirty="0" err="1" smtClean="0">
                <a:latin typeface="EHUSans Light"/>
                <a:cs typeface="EHUSans Light"/>
              </a:rPr>
              <a:t>Borda</a:t>
            </a:r>
            <a:r>
              <a:rPr lang="en-US" sz="1600" dirty="0" smtClean="0">
                <a:latin typeface="EHUSans Light"/>
                <a:cs typeface="EHUSans Light"/>
              </a:rPr>
              <a:t>.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201" y="2306766"/>
            <a:ext cx="241300" cy="16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33</a:t>
            </a:fld>
            <a:endParaRPr 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0402313"/>
              </p:ext>
            </p:extLst>
          </p:nvPr>
        </p:nvGraphicFramePr>
        <p:xfrm>
          <a:off x="1333530" y="3201299"/>
          <a:ext cx="897469" cy="3047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97469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5 4 1 2 3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4 2 3 5 1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1 2 3 5 4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2 4 3 5 1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3 1 4 5 2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2 3 4 1 5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2 5 4 3 1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1 2 5 4 3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5 3 1 2 4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176750" y="2869877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3425704" y="3934622"/>
            <a:ext cx="2252000" cy="725736"/>
            <a:chOff x="3425704" y="3934622"/>
            <a:chExt cx="2252000" cy="725736"/>
          </a:xfrm>
        </p:grpSpPr>
        <p:sp>
          <p:nvSpPr>
            <p:cNvPr id="12" name="TextBox 11"/>
            <p:cNvSpPr txBox="1"/>
            <p:nvPr/>
          </p:nvSpPr>
          <p:spPr>
            <a:xfrm>
              <a:off x="3700116" y="3934622"/>
              <a:ext cx="16071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EHUSans"/>
                  <a:cs typeface="EHUSans"/>
                </a:rPr>
                <a:t>Average solution</a:t>
              </a:r>
              <a:endParaRPr lang="en-US" sz="1400" dirty="0">
                <a:latin typeface="EHUSans"/>
                <a:cs typeface="EHUSans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425704" y="4291026"/>
              <a:ext cx="2252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(       ,       ,       ,       ,        )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cxnSp>
        <p:nvCxnSpPr>
          <p:cNvPr id="17" name="Straight Arrow Connector 16"/>
          <p:cNvCxnSpPr/>
          <p:nvPr/>
        </p:nvCxnSpPr>
        <p:spPr>
          <a:xfrm>
            <a:off x="2268660" y="4488021"/>
            <a:ext cx="98229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543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Learning and sampling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532" y="1704895"/>
            <a:ext cx="612218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"/>
                <a:cs typeface="EHUSans"/>
              </a:rPr>
              <a:t>Learning</a:t>
            </a:r>
            <a:r>
              <a:rPr lang="en-US" sz="1600" dirty="0" smtClean="0">
                <a:latin typeface="EHUSans Light"/>
                <a:cs typeface="EHUSans Light"/>
              </a:rPr>
              <a:t> in 2 steps: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Calculate the central permutation 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       by means of </a:t>
            </a:r>
            <a:r>
              <a:rPr lang="en-US" sz="1600" dirty="0" err="1" smtClean="0">
                <a:latin typeface="EHUSans Light"/>
                <a:cs typeface="EHUSans Light"/>
              </a:rPr>
              <a:t>Borda</a:t>
            </a:r>
            <a:r>
              <a:rPr lang="en-US" sz="1600" dirty="0" smtClean="0">
                <a:latin typeface="EHUSans Light"/>
                <a:cs typeface="EHUSans Light"/>
              </a:rPr>
              <a:t>.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201" y="2306766"/>
            <a:ext cx="241300" cy="16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34</a:t>
            </a:fld>
            <a:endParaRPr 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488368"/>
              </p:ext>
            </p:extLst>
          </p:nvPr>
        </p:nvGraphicFramePr>
        <p:xfrm>
          <a:off x="1333530" y="3201299"/>
          <a:ext cx="897469" cy="3047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97469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4 1 2 3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2 3 5 1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2 3 5 4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4 3 5 1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1 4 5 2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3 4 1 5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3 4 5 1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5 4 3 1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2 5 4 3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3 1 2 4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176750" y="2869877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268660" y="4488021"/>
            <a:ext cx="98229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3425704" y="3934622"/>
            <a:ext cx="2262158" cy="725736"/>
            <a:chOff x="3425704" y="3934622"/>
            <a:chExt cx="2262158" cy="725736"/>
          </a:xfrm>
        </p:grpSpPr>
        <p:sp>
          <p:nvSpPr>
            <p:cNvPr id="15" name="TextBox 14"/>
            <p:cNvSpPr txBox="1"/>
            <p:nvPr/>
          </p:nvSpPr>
          <p:spPr>
            <a:xfrm>
              <a:off x="3700116" y="3934622"/>
              <a:ext cx="16071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EHUSans"/>
                  <a:cs typeface="EHUSans"/>
                </a:rPr>
                <a:t>Average solution</a:t>
              </a:r>
              <a:endParaRPr lang="en-US" sz="1400" dirty="0">
                <a:latin typeface="EHUSans"/>
                <a:cs typeface="EHUSan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425704" y="4291026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( 2.7,       ,       ,       ,        )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2920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Learning and sampling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532" y="1704895"/>
            <a:ext cx="612218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"/>
                <a:cs typeface="EHUSans"/>
              </a:rPr>
              <a:t>Learning</a:t>
            </a:r>
            <a:r>
              <a:rPr lang="en-US" sz="1600" dirty="0" smtClean="0">
                <a:latin typeface="EHUSans Light"/>
                <a:cs typeface="EHUSans Light"/>
              </a:rPr>
              <a:t> in 2 steps: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Calculate the central permutation 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       by means of </a:t>
            </a:r>
            <a:r>
              <a:rPr lang="en-US" sz="1600" dirty="0" err="1" smtClean="0">
                <a:latin typeface="EHUSans Light"/>
                <a:cs typeface="EHUSans Light"/>
              </a:rPr>
              <a:t>Borda</a:t>
            </a:r>
            <a:r>
              <a:rPr lang="en-US" sz="1600" dirty="0" smtClean="0">
                <a:latin typeface="EHUSans Light"/>
                <a:cs typeface="EHUSans Light"/>
              </a:rPr>
              <a:t>.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201" y="2306766"/>
            <a:ext cx="241300" cy="16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35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176750" y="2869877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268660" y="4488021"/>
            <a:ext cx="98229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3425704" y="3934622"/>
            <a:ext cx="2268158" cy="725736"/>
            <a:chOff x="3425704" y="3934622"/>
            <a:chExt cx="2268158" cy="725736"/>
          </a:xfrm>
        </p:grpSpPr>
        <p:sp>
          <p:nvSpPr>
            <p:cNvPr id="15" name="TextBox 14"/>
            <p:cNvSpPr txBox="1"/>
            <p:nvPr/>
          </p:nvSpPr>
          <p:spPr>
            <a:xfrm>
              <a:off x="3700116" y="3934622"/>
              <a:ext cx="16071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EHUSans"/>
                  <a:cs typeface="EHUSans"/>
                </a:rPr>
                <a:t>Average solution</a:t>
              </a:r>
              <a:endParaRPr lang="en-US" sz="1400" dirty="0">
                <a:latin typeface="EHUSans"/>
                <a:cs typeface="EHUSan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425704" y="4291026"/>
              <a:ext cx="2268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( 2.7, 2.9,       ,       ,        )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330951"/>
              </p:ext>
            </p:extLst>
          </p:nvPr>
        </p:nvGraphicFramePr>
        <p:xfrm>
          <a:off x="1333530" y="3201299"/>
          <a:ext cx="897469" cy="3047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97469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1 2 3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4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3 5 4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3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4 5 2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4 1 5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r>
                        <a:rPr lang="en-US" sz="1400" b="0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4 5 1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4 3 1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5 4 3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1 2 4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765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Learning and sampling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532" y="1704895"/>
            <a:ext cx="612218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"/>
                <a:cs typeface="EHUSans"/>
              </a:rPr>
              <a:t>Learning</a:t>
            </a:r>
            <a:r>
              <a:rPr lang="en-US" sz="1600" dirty="0" smtClean="0">
                <a:latin typeface="EHUSans Light"/>
                <a:cs typeface="EHUSans Light"/>
              </a:rPr>
              <a:t> in 2 steps: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Calculate the central permutation 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       by means of </a:t>
            </a:r>
            <a:r>
              <a:rPr lang="en-US" sz="1600" dirty="0" err="1" smtClean="0">
                <a:latin typeface="EHUSans Light"/>
                <a:cs typeface="EHUSans Light"/>
              </a:rPr>
              <a:t>Borda</a:t>
            </a:r>
            <a:r>
              <a:rPr lang="en-US" sz="1600" dirty="0" smtClean="0">
                <a:latin typeface="EHUSans Light"/>
                <a:cs typeface="EHUSans Light"/>
              </a:rPr>
              <a:t>.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201" y="2306766"/>
            <a:ext cx="241300" cy="16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36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176750" y="2869877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268660" y="4488021"/>
            <a:ext cx="98229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3425704" y="3934622"/>
            <a:ext cx="2276929" cy="725736"/>
            <a:chOff x="3425704" y="3934622"/>
            <a:chExt cx="2276929" cy="725736"/>
          </a:xfrm>
        </p:grpSpPr>
        <p:sp>
          <p:nvSpPr>
            <p:cNvPr id="15" name="TextBox 14"/>
            <p:cNvSpPr txBox="1"/>
            <p:nvPr/>
          </p:nvSpPr>
          <p:spPr>
            <a:xfrm>
              <a:off x="3700116" y="3934622"/>
              <a:ext cx="16071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EHUSans"/>
                  <a:cs typeface="EHUSans"/>
                </a:rPr>
                <a:t>Average solution</a:t>
              </a:r>
              <a:endParaRPr lang="en-US" sz="1400" dirty="0">
                <a:latin typeface="EHUSans"/>
                <a:cs typeface="EHUSan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425704" y="4291026"/>
              <a:ext cx="22769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( 2.7, 2.9, 3.2,       ,        )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428088"/>
              </p:ext>
            </p:extLst>
          </p:nvPr>
        </p:nvGraphicFramePr>
        <p:xfrm>
          <a:off x="1333530" y="3201299"/>
          <a:ext cx="897469" cy="3047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97469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5 4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2 3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4 2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5 4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2 4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3 1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5 2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1 5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2 5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3 1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4 3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5 3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2 4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1175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Learning and sampling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532" y="1704895"/>
            <a:ext cx="612218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"/>
                <a:cs typeface="EHUSans"/>
              </a:rPr>
              <a:t>Learning</a:t>
            </a:r>
            <a:r>
              <a:rPr lang="en-US" sz="1600" dirty="0" smtClean="0">
                <a:latin typeface="EHUSans Light"/>
                <a:cs typeface="EHUSans Light"/>
              </a:rPr>
              <a:t> in 2 steps: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Calculate the central permutation 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       by means of </a:t>
            </a:r>
            <a:r>
              <a:rPr lang="en-US" sz="1600" dirty="0" err="1" smtClean="0">
                <a:latin typeface="EHUSans Light"/>
                <a:cs typeface="EHUSans Light"/>
              </a:rPr>
              <a:t>Borda</a:t>
            </a:r>
            <a:r>
              <a:rPr lang="en-US" sz="1600" dirty="0" smtClean="0">
                <a:latin typeface="EHUSans Light"/>
                <a:cs typeface="EHUSans Light"/>
              </a:rPr>
              <a:t>.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201" y="2306766"/>
            <a:ext cx="241300" cy="16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37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176750" y="2869877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268660" y="4488021"/>
            <a:ext cx="98229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3425704" y="3934622"/>
            <a:ext cx="2287806" cy="725736"/>
            <a:chOff x="3425704" y="3934622"/>
            <a:chExt cx="2287806" cy="725736"/>
          </a:xfrm>
        </p:grpSpPr>
        <p:sp>
          <p:nvSpPr>
            <p:cNvPr id="15" name="TextBox 14"/>
            <p:cNvSpPr txBox="1"/>
            <p:nvPr/>
          </p:nvSpPr>
          <p:spPr>
            <a:xfrm>
              <a:off x="3700116" y="3934622"/>
              <a:ext cx="16071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EHUSans"/>
                  <a:cs typeface="EHUSans"/>
                </a:rPr>
                <a:t>Average solution</a:t>
              </a:r>
              <a:endParaRPr lang="en-US" sz="1400" dirty="0">
                <a:latin typeface="EHUSans"/>
                <a:cs typeface="EHUSan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425704" y="4291026"/>
              <a:ext cx="2287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( 2.7, 2.9, 3.2, 3.7,        )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549202"/>
              </p:ext>
            </p:extLst>
          </p:nvPr>
        </p:nvGraphicFramePr>
        <p:xfrm>
          <a:off x="1333530" y="3201299"/>
          <a:ext cx="897469" cy="3047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97469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5 4 1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4 2 3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1 2 3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2 4 3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3 1 4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2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5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2 5 4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1 2 5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5 3 1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524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Learning and sampling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532" y="1704895"/>
            <a:ext cx="612218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"/>
                <a:cs typeface="EHUSans"/>
              </a:rPr>
              <a:t>Learning</a:t>
            </a:r>
            <a:r>
              <a:rPr lang="en-US" sz="1600" dirty="0" smtClean="0">
                <a:latin typeface="EHUSans Light"/>
                <a:cs typeface="EHUSans Light"/>
              </a:rPr>
              <a:t> in 2 steps: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Calculate the central permutation 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       by means of </a:t>
            </a:r>
            <a:r>
              <a:rPr lang="en-US" sz="1600" dirty="0" err="1" smtClean="0">
                <a:latin typeface="EHUSans Light"/>
                <a:cs typeface="EHUSans Light"/>
              </a:rPr>
              <a:t>Borda</a:t>
            </a:r>
            <a:r>
              <a:rPr lang="en-US" sz="1600" dirty="0" smtClean="0">
                <a:latin typeface="EHUSans Light"/>
                <a:cs typeface="EHUSans Light"/>
              </a:rPr>
              <a:t>.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201" y="2306766"/>
            <a:ext cx="241300" cy="16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38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76750" y="2869877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268660" y="4488021"/>
            <a:ext cx="98229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3425704" y="3934622"/>
            <a:ext cx="2292395" cy="725736"/>
            <a:chOff x="3425704" y="3934622"/>
            <a:chExt cx="2292395" cy="725736"/>
          </a:xfrm>
        </p:grpSpPr>
        <p:sp>
          <p:nvSpPr>
            <p:cNvPr id="15" name="TextBox 14"/>
            <p:cNvSpPr txBox="1"/>
            <p:nvPr/>
          </p:nvSpPr>
          <p:spPr>
            <a:xfrm>
              <a:off x="3700116" y="3934622"/>
              <a:ext cx="16071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EHUSans"/>
                  <a:cs typeface="EHUSans"/>
                </a:rPr>
                <a:t>Average solution</a:t>
              </a:r>
              <a:endParaRPr lang="en-US" sz="1400" dirty="0">
                <a:latin typeface="EHUSans"/>
                <a:cs typeface="EHUSan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425704" y="4291026"/>
              <a:ext cx="22923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( 2.7, 2.9, 3.2, 3.7, 2.5 )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0337809"/>
              </p:ext>
            </p:extLst>
          </p:nvPr>
        </p:nvGraphicFramePr>
        <p:xfrm>
          <a:off x="1333530" y="3201299"/>
          <a:ext cx="897469" cy="3047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97469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5 4 1 2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4 2 3 5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1 2 3 5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2 4 3 5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3 1 4 5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2 3 4 1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2 3 4 5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2 5 4 3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1 2 5 4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5 3 1 2 </a:t>
                      </a:r>
                      <a:r>
                        <a:rPr lang="en-US" sz="14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endParaRPr lang="en-US" sz="14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8" name="Group 17"/>
          <p:cNvGrpSpPr/>
          <p:nvPr/>
        </p:nvGrpSpPr>
        <p:grpSpPr>
          <a:xfrm>
            <a:off x="6857793" y="4015094"/>
            <a:ext cx="809067" cy="657593"/>
            <a:chOff x="6716691" y="4015094"/>
            <a:chExt cx="809067" cy="657593"/>
          </a:xfrm>
        </p:grpSpPr>
        <p:sp>
          <p:nvSpPr>
            <p:cNvPr id="19" name="TextBox 18"/>
            <p:cNvSpPr txBox="1"/>
            <p:nvPr/>
          </p:nvSpPr>
          <p:spPr>
            <a:xfrm>
              <a:off x="6716691" y="4303355"/>
              <a:ext cx="80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23451</a:t>
              </a:r>
              <a:endParaRPr lang="en-US" dirty="0">
                <a:latin typeface="EHUSans Light"/>
                <a:cs typeface="EHUSans Light"/>
              </a:endParaRPr>
            </a:p>
          </p:txBody>
        </p:sp>
        <p:pic>
          <p:nvPicPr>
            <p:cNvPr id="20" name="Picture 19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5070" y="4015094"/>
              <a:ext cx="241300" cy="165100"/>
            </a:xfrm>
            <a:prstGeom prst="rect">
              <a:avLst/>
            </a:prstGeom>
          </p:spPr>
        </p:pic>
      </p:grpSp>
      <p:cxnSp>
        <p:nvCxnSpPr>
          <p:cNvPr id="21" name="Straight Arrow Connector 20"/>
          <p:cNvCxnSpPr/>
          <p:nvPr/>
        </p:nvCxnSpPr>
        <p:spPr>
          <a:xfrm>
            <a:off x="5764844" y="4480413"/>
            <a:ext cx="98229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743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82532" y="1704895"/>
            <a:ext cx="6186309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"/>
                <a:cs typeface="EHUSans"/>
              </a:rPr>
              <a:t>Learning</a:t>
            </a:r>
            <a:r>
              <a:rPr lang="en-US" sz="1600" dirty="0" smtClean="0">
                <a:latin typeface="EHUSans Light"/>
                <a:cs typeface="EHUSans Light"/>
              </a:rPr>
              <a:t> in 2 steps: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Calculate the central permutation 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       by means of </a:t>
            </a:r>
            <a:r>
              <a:rPr lang="en-US" sz="1600" dirty="0" err="1" smtClean="0">
                <a:latin typeface="EHUSans Light"/>
                <a:cs typeface="EHUSans Light"/>
              </a:rPr>
              <a:t>Borda</a:t>
            </a:r>
            <a:r>
              <a:rPr lang="en-US" sz="1600" dirty="0" smtClean="0">
                <a:latin typeface="EHUSans Light"/>
                <a:cs typeface="EHUSans Light"/>
              </a:rPr>
              <a:t>.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Maximum likelihood estimation of the spread parameters.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Upper bounds are set to avoid premature convergence.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 marL="2857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"/>
                <a:cs typeface="EHUSans"/>
              </a:rPr>
              <a:t>Sampling</a:t>
            </a:r>
            <a:r>
              <a:rPr lang="en-US" sz="1600" dirty="0" smtClean="0">
                <a:latin typeface="EHUSans Light"/>
                <a:cs typeface="EHUSans Light"/>
              </a:rPr>
              <a:t> in 2 steps:</a:t>
            </a:r>
          </a:p>
          <a:p>
            <a:pPr marL="2857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2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Sample a vector 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     from </a:t>
            </a:r>
          </a:p>
          <a:p>
            <a:pPr lvl="1"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Build a permutation from the vector        and </a:t>
            </a:r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83" y="5195229"/>
            <a:ext cx="215900" cy="177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Learning and sampling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859" y="3247547"/>
            <a:ext cx="5753100" cy="5334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61" y="4949067"/>
            <a:ext cx="3048000" cy="6477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201" y="2306766"/>
            <a:ext cx="241300" cy="165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39</a:t>
            </a:fld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859" y="5728482"/>
            <a:ext cx="241300" cy="1651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941" y="5700102"/>
            <a:ext cx="2159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150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>
                <a:latin typeface="EHUSans Light"/>
                <a:cs typeface="EHUSans Light"/>
              </a:rPr>
              <a:t>optimization </a:t>
            </a:r>
            <a:r>
              <a:rPr lang="en-US" sz="3600" dirty="0" smtClean="0">
                <a:latin typeface="EHUSans Light"/>
                <a:cs typeface="EHUSans Light"/>
              </a:rPr>
              <a:t>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effectLst/>
                <a:latin typeface="EHUSans Light"/>
                <a:cs typeface="EHUSans Light"/>
              </a:rPr>
              <a:t>Problems whose solutions are naturally represented </a:t>
            </a: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effectLst/>
                <a:latin typeface="EHUSans Light"/>
                <a:cs typeface="EHUSans Light"/>
              </a:rPr>
              <a:t>as </a:t>
            </a:r>
            <a:r>
              <a:rPr lang="en-US" sz="2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permutations</a:t>
            </a:r>
            <a:endParaRPr lang="en-US" sz="24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253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183" y="5863697"/>
            <a:ext cx="1397000" cy="228600"/>
          </a:xfrm>
          <a:prstGeom prst="rect">
            <a:avLst/>
          </a:prstGeom>
        </p:spPr>
      </p:pic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078" y="5868936"/>
            <a:ext cx="1231900" cy="228600"/>
          </a:xfrm>
          <a:prstGeom prst="rect">
            <a:avLst/>
          </a:prstGeom>
        </p:spPr>
      </p:pic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3" y="5868936"/>
            <a:ext cx="10668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745" y="5864084"/>
            <a:ext cx="927100" cy="228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 err="1" smtClean="0">
                <a:latin typeface="EHUSans Light"/>
                <a:cs typeface="EHUSans Light"/>
              </a:rPr>
              <a:t>Flowshop</a:t>
            </a:r>
            <a:r>
              <a:rPr lang="en-US" sz="3600" dirty="0" smtClean="0">
                <a:latin typeface="EHUSans Light"/>
                <a:cs typeface="EHUSans Light"/>
              </a:rPr>
              <a:t> Scheduling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5549863" y="1562167"/>
            <a:ext cx="2736019" cy="1479945"/>
            <a:chOff x="5549863" y="1437833"/>
            <a:chExt cx="2736019" cy="1479945"/>
          </a:xfrm>
        </p:grpSpPr>
        <p:sp>
          <p:nvSpPr>
            <p:cNvPr id="75" name="TextBox 74"/>
            <p:cNvSpPr txBox="1"/>
            <p:nvPr/>
          </p:nvSpPr>
          <p:spPr>
            <a:xfrm>
              <a:off x="5549863" y="1437833"/>
              <a:ext cx="2736019" cy="14799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EHUSans Light"/>
                  <a:cs typeface="EHUSans Light"/>
                </a:rPr>
                <a:t>Total flow time (TFT)</a:t>
              </a:r>
            </a:p>
            <a:p>
              <a:pPr algn="ctr"/>
              <a:endParaRPr lang="en-US" dirty="0">
                <a:latin typeface="EHUSans Light"/>
                <a:cs typeface="EHUSans Light"/>
              </a:endParaRPr>
            </a:p>
            <a:p>
              <a:pPr algn="ctr"/>
              <a:endParaRPr lang="en-US" dirty="0" smtClean="0">
                <a:latin typeface="EHUSans Light"/>
                <a:cs typeface="EHUSans Light"/>
              </a:endParaRPr>
            </a:p>
            <a:p>
              <a:pPr algn="ctr"/>
              <a:endParaRPr lang="en-US" dirty="0">
                <a:latin typeface="EHUSans Light"/>
                <a:cs typeface="EHUSans Light"/>
              </a:endParaRPr>
            </a:p>
            <a:p>
              <a:pPr algn="ctr"/>
              <a:endParaRPr lang="en-US" dirty="0">
                <a:latin typeface="EHUSans Light"/>
                <a:cs typeface="EHUSans Light"/>
              </a:endParaRPr>
            </a:p>
          </p:txBody>
        </p:sp>
        <p:pic>
          <p:nvPicPr>
            <p:cNvPr id="77" name="Picture 7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05787" y="1869174"/>
              <a:ext cx="2413000" cy="889000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1884530" y="4128949"/>
            <a:ext cx="2321817" cy="855712"/>
            <a:chOff x="1943148" y="4006291"/>
            <a:chExt cx="1971403" cy="726566"/>
          </a:xfrm>
          <a:solidFill>
            <a:schemeClr val="accent2"/>
          </a:solidFill>
        </p:grpSpPr>
        <p:sp>
          <p:nvSpPr>
            <p:cNvPr id="5" name="Rectangle 4"/>
            <p:cNvSpPr/>
            <p:nvPr/>
          </p:nvSpPr>
          <p:spPr>
            <a:xfrm>
              <a:off x="1943148" y="4006291"/>
              <a:ext cx="632469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578677" y="4186939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056691" y="4370534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537880" y="4552857"/>
              <a:ext cx="376671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633023" y="4128949"/>
            <a:ext cx="3360465" cy="852544"/>
            <a:chOff x="2503967" y="4245363"/>
            <a:chExt cx="2853296" cy="723876"/>
          </a:xfrm>
        </p:grpSpPr>
        <p:sp>
          <p:nvSpPr>
            <p:cNvPr id="10" name="Rectangle 9"/>
            <p:cNvSpPr/>
            <p:nvPr/>
          </p:nvSpPr>
          <p:spPr>
            <a:xfrm>
              <a:off x="2503967" y="4245363"/>
              <a:ext cx="658485" cy="180000"/>
            </a:xfrm>
            <a:prstGeom prst="rect">
              <a:avLst/>
            </a:prstGeom>
            <a:solidFill>
              <a:schemeClr val="accent3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163046" y="4426011"/>
              <a:ext cx="1143199" cy="180000"/>
            </a:xfrm>
            <a:prstGeom prst="rect">
              <a:avLst/>
            </a:prstGeom>
            <a:solidFill>
              <a:schemeClr val="accent3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310107" y="4608349"/>
              <a:ext cx="668402" cy="180000"/>
            </a:xfrm>
            <a:prstGeom prst="rect">
              <a:avLst/>
            </a:prstGeom>
            <a:solidFill>
              <a:schemeClr val="accent3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980592" y="4789239"/>
              <a:ext cx="376671" cy="180000"/>
            </a:xfrm>
            <a:prstGeom prst="rect">
              <a:avLst/>
            </a:prstGeom>
            <a:solidFill>
              <a:schemeClr val="accent3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410200" y="4128949"/>
            <a:ext cx="3142222" cy="855491"/>
            <a:chOff x="3238560" y="4006291"/>
            <a:chExt cx="2667990" cy="726378"/>
          </a:xfrm>
          <a:solidFill>
            <a:schemeClr val="accent6"/>
          </a:solidFill>
        </p:grpSpPr>
        <p:sp>
          <p:nvSpPr>
            <p:cNvPr id="15" name="Rectangle 14"/>
            <p:cNvSpPr/>
            <p:nvPr/>
          </p:nvSpPr>
          <p:spPr>
            <a:xfrm>
              <a:off x="3238560" y="4006291"/>
              <a:ext cx="761252" cy="180000"/>
            </a:xfrm>
            <a:prstGeom prst="rect">
              <a:avLst/>
            </a:prstGeom>
            <a:grpFill/>
            <a:ln w="3175" cmpd="sng">
              <a:solidFill>
                <a:schemeClr val="tx1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384817" y="4186568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054046" y="4368315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29879" y="4552669"/>
              <a:ext cx="376671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311412" y="4128949"/>
            <a:ext cx="2691975" cy="855491"/>
            <a:chOff x="4003759" y="4006291"/>
            <a:chExt cx="2285696" cy="726378"/>
          </a:xfrm>
          <a:solidFill>
            <a:schemeClr val="accent4"/>
          </a:solidFill>
        </p:grpSpPr>
        <p:sp>
          <p:nvSpPr>
            <p:cNvPr id="20" name="Rectangle 19"/>
            <p:cNvSpPr/>
            <p:nvPr/>
          </p:nvSpPr>
          <p:spPr>
            <a:xfrm>
              <a:off x="4003759" y="4006291"/>
              <a:ext cx="960136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965505" y="4186939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34114" y="4369743"/>
              <a:ext cx="90463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912784" y="4552669"/>
              <a:ext cx="376671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444544" y="4128949"/>
            <a:ext cx="2005390" cy="859230"/>
            <a:chOff x="4965876" y="4006291"/>
            <a:chExt cx="1702732" cy="729553"/>
          </a:xfrm>
          <a:solidFill>
            <a:schemeClr val="accent5"/>
          </a:solidFill>
        </p:grpSpPr>
        <p:sp>
          <p:nvSpPr>
            <p:cNvPr id="25" name="Rectangle 24"/>
            <p:cNvSpPr/>
            <p:nvPr/>
          </p:nvSpPr>
          <p:spPr>
            <a:xfrm>
              <a:off x="4965876" y="4006291"/>
              <a:ext cx="707856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673414" y="4188993"/>
              <a:ext cx="240544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914031" y="4370534"/>
              <a:ext cx="240544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294384" y="4555844"/>
              <a:ext cx="374224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301973" y="4000430"/>
            <a:ext cx="519559" cy="1037437"/>
            <a:chOff x="1373802" y="4136241"/>
            <a:chExt cx="441146" cy="880865"/>
          </a:xfrm>
        </p:grpSpPr>
        <p:sp>
          <p:nvSpPr>
            <p:cNvPr id="30" name="TextBox 29"/>
            <p:cNvSpPr txBox="1"/>
            <p:nvPr/>
          </p:nvSpPr>
          <p:spPr>
            <a:xfrm>
              <a:off x="1373802" y="4136241"/>
              <a:ext cx="418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m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1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373802" y="4323990"/>
              <a:ext cx="418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m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2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373802" y="4516383"/>
              <a:ext cx="4411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m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3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373802" y="4709329"/>
              <a:ext cx="418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m</a:t>
              </a:r>
              <a:r>
                <a:rPr lang="en-US" sz="1400" baseline="-25000" dirty="0">
                  <a:latin typeface="EHUSans Light"/>
                  <a:cs typeface="EHUSans Light"/>
                </a:rPr>
                <a:t>4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1850329" y="3509825"/>
            <a:ext cx="2406385" cy="371519"/>
            <a:chOff x="1850329" y="3509825"/>
            <a:chExt cx="2406385" cy="371519"/>
          </a:xfrm>
        </p:grpSpPr>
        <p:sp>
          <p:nvSpPr>
            <p:cNvPr id="44" name="TextBox 43"/>
            <p:cNvSpPr txBox="1"/>
            <p:nvPr/>
          </p:nvSpPr>
          <p:spPr>
            <a:xfrm>
              <a:off x="3364506" y="3514666"/>
              <a:ext cx="420653" cy="36248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j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4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179687" y="3618530"/>
              <a:ext cx="106543" cy="205479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698620" y="3618530"/>
              <a:ext cx="106543" cy="205479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199726" y="3618530"/>
              <a:ext cx="106543" cy="205479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96849" y="3618530"/>
              <a:ext cx="106543" cy="205479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150171" y="3618530"/>
              <a:ext cx="106543" cy="205479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50329" y="3514666"/>
              <a:ext cx="349997" cy="362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EHUSans Light"/>
                  <a:cs typeface="EHUSans Light"/>
                </a:rPr>
                <a:t>j</a:t>
              </a:r>
              <a:r>
                <a:rPr lang="en-US" sz="1400" baseline="-25000" dirty="0">
                  <a:latin typeface="EHUSans Light"/>
                  <a:cs typeface="EHUSans Light"/>
                </a:rPr>
                <a:t>1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891511" y="3518860"/>
              <a:ext cx="344402" cy="36248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j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3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76200" y="3509825"/>
              <a:ext cx="353421" cy="3624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j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2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843377" y="3509825"/>
              <a:ext cx="361569" cy="36248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j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5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1884530" y="3931216"/>
            <a:ext cx="2321817" cy="1497470"/>
            <a:chOff x="1868438" y="4077473"/>
            <a:chExt cx="1971403" cy="1271468"/>
          </a:xfrm>
        </p:grpSpPr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3468" y="5039923"/>
              <a:ext cx="723900" cy="215900"/>
            </a:xfrm>
            <a:prstGeom prst="rect">
              <a:avLst/>
            </a:prstGeom>
          </p:spPr>
        </p:pic>
        <p:cxnSp>
          <p:nvCxnSpPr>
            <p:cNvPr id="47" name="Straight Connector 46"/>
            <p:cNvCxnSpPr/>
            <p:nvPr/>
          </p:nvCxnSpPr>
          <p:spPr>
            <a:xfrm>
              <a:off x="3839841" y="4077473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>
              <a:off x="1868438" y="5028641"/>
              <a:ext cx="1971403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/>
          <p:cNvGrpSpPr/>
          <p:nvPr/>
        </p:nvGrpSpPr>
        <p:grpSpPr>
          <a:xfrm>
            <a:off x="1884530" y="3925935"/>
            <a:ext cx="4121310" cy="1497470"/>
            <a:chOff x="1868438" y="4072989"/>
            <a:chExt cx="3499312" cy="1271468"/>
          </a:xfrm>
        </p:grpSpPr>
        <p:cxnSp>
          <p:nvCxnSpPr>
            <p:cNvPr id="53" name="Straight Arrow Connector 52"/>
            <p:cNvCxnSpPr/>
            <p:nvPr/>
          </p:nvCxnSpPr>
          <p:spPr>
            <a:xfrm flipV="1">
              <a:off x="1868438" y="5024159"/>
              <a:ext cx="3499312" cy="4482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1" name="Picture 80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25887" y="5041697"/>
              <a:ext cx="723900" cy="215900"/>
            </a:xfrm>
            <a:prstGeom prst="rect">
              <a:avLst/>
            </a:prstGeom>
          </p:spPr>
        </p:pic>
        <p:cxnSp>
          <p:nvCxnSpPr>
            <p:cNvPr id="52" name="Straight Connector 51"/>
            <p:cNvCxnSpPr/>
            <p:nvPr/>
          </p:nvCxnSpPr>
          <p:spPr>
            <a:xfrm>
              <a:off x="5358225" y="4072989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/>
          <p:cNvGrpSpPr/>
          <p:nvPr/>
        </p:nvGrpSpPr>
        <p:grpSpPr>
          <a:xfrm>
            <a:off x="1884530" y="3920654"/>
            <a:ext cx="4684095" cy="1497470"/>
            <a:chOff x="1868438" y="4068505"/>
            <a:chExt cx="3977160" cy="1271468"/>
          </a:xfrm>
        </p:grpSpPr>
        <p:cxnSp>
          <p:nvCxnSpPr>
            <p:cNvPr id="57" name="Straight Arrow Connector 56"/>
            <p:cNvCxnSpPr/>
            <p:nvPr/>
          </p:nvCxnSpPr>
          <p:spPr>
            <a:xfrm flipV="1">
              <a:off x="1868438" y="5023387"/>
              <a:ext cx="3977160" cy="8968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2" name="Picture 8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26843" y="5041697"/>
              <a:ext cx="723900" cy="215900"/>
            </a:xfrm>
            <a:prstGeom prst="rect">
              <a:avLst/>
            </a:prstGeom>
          </p:spPr>
        </p:pic>
        <p:cxnSp>
          <p:nvCxnSpPr>
            <p:cNvPr id="56" name="Straight Connector 55"/>
            <p:cNvCxnSpPr/>
            <p:nvPr/>
          </p:nvCxnSpPr>
          <p:spPr>
            <a:xfrm>
              <a:off x="5832898" y="4068505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1884530" y="3931216"/>
            <a:ext cx="5970196" cy="1497470"/>
            <a:chOff x="1884530" y="3931216"/>
            <a:chExt cx="5970196" cy="149747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1884530" y="3931216"/>
              <a:ext cx="0" cy="1497470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>
              <a:off x="1897676" y="4984203"/>
              <a:ext cx="5957050" cy="1373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Group 87"/>
          <p:cNvGrpSpPr/>
          <p:nvPr/>
        </p:nvGrpSpPr>
        <p:grpSpPr>
          <a:xfrm>
            <a:off x="1884530" y="3925935"/>
            <a:ext cx="5145032" cy="1497470"/>
            <a:chOff x="1868438" y="4072989"/>
            <a:chExt cx="4368532" cy="1271468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1868438" y="5024157"/>
              <a:ext cx="4368532" cy="4484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6214745" y="4072989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3" name="Picture 8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9170" y="5041697"/>
              <a:ext cx="723900" cy="215900"/>
            </a:xfrm>
            <a:prstGeom prst="rect">
              <a:avLst/>
            </a:prstGeom>
          </p:spPr>
        </p:pic>
      </p:grpSp>
      <p:grpSp>
        <p:nvGrpSpPr>
          <p:cNvPr id="89" name="Group 88"/>
          <p:cNvGrpSpPr/>
          <p:nvPr/>
        </p:nvGrpSpPr>
        <p:grpSpPr>
          <a:xfrm>
            <a:off x="1884530" y="3915373"/>
            <a:ext cx="5591579" cy="1497470"/>
            <a:chOff x="1868438" y="4064021"/>
            <a:chExt cx="4747685" cy="1271468"/>
          </a:xfrm>
        </p:grpSpPr>
        <p:cxnSp>
          <p:nvCxnSpPr>
            <p:cNvPr id="65" name="Straight Arrow Connector 64"/>
            <p:cNvCxnSpPr/>
            <p:nvPr/>
          </p:nvCxnSpPr>
          <p:spPr>
            <a:xfrm flipV="1">
              <a:off x="1868438" y="5022401"/>
              <a:ext cx="4747685" cy="13452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6593898" y="4064021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Picture 83" descr="latex-image-1.pdf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8106" y="5041697"/>
              <a:ext cx="723900" cy="215900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732360" y="1840561"/>
            <a:ext cx="2738120" cy="1077218"/>
            <a:chOff x="249590" y="1714609"/>
            <a:chExt cx="2738120" cy="1077218"/>
          </a:xfrm>
        </p:grpSpPr>
        <p:sp>
          <p:nvSpPr>
            <p:cNvPr id="3" name="TextBox 2"/>
            <p:cNvSpPr txBox="1"/>
            <p:nvPr/>
          </p:nvSpPr>
          <p:spPr>
            <a:xfrm>
              <a:off x="249590" y="1714609"/>
              <a:ext cx="273812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>
                  <a:latin typeface="EHUSans Light"/>
                  <a:cs typeface="EHUSans Light"/>
                </a:rPr>
                <a:t> </a:t>
              </a:r>
              <a:r>
                <a:rPr lang="en-US" sz="1600" dirty="0" smtClean="0">
                  <a:latin typeface="EHUSans Light"/>
                  <a:cs typeface="EHUSans Light"/>
                </a:rPr>
                <a:t>     jobs</a:t>
              </a:r>
            </a:p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      machines </a:t>
              </a:r>
            </a:p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processing times</a:t>
              </a: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 smtClean="0">
                <a:latin typeface="EHUSans Light"/>
                <a:cs typeface="EHUSans Light"/>
              </a:endParaRPr>
            </a:p>
          </p:txBody>
        </p:sp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613" y="1843132"/>
              <a:ext cx="152400" cy="127000"/>
            </a:xfrm>
            <a:prstGeom prst="rect">
              <a:avLst/>
            </a:prstGeom>
          </p:spPr>
        </p:pic>
        <p:pic>
          <p:nvPicPr>
            <p:cNvPr id="92" name="Picture 91" descr="latex-image-1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152" y="2087860"/>
              <a:ext cx="228600" cy="127000"/>
            </a:xfrm>
            <a:prstGeom prst="rect">
              <a:avLst/>
            </a:prstGeom>
          </p:spPr>
        </p:pic>
        <p:pic>
          <p:nvPicPr>
            <p:cNvPr id="93" name="Picture 92" descr="latex-image-1.pdf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8946" y="2317600"/>
              <a:ext cx="304800" cy="203200"/>
            </a:xfrm>
            <a:prstGeom prst="rect">
              <a:avLst/>
            </a:prstGeom>
          </p:spPr>
        </p:pic>
      </p:grpSp>
      <p:sp>
        <p:nvSpPr>
          <p:cNvPr id="51" name="TextBox 50"/>
          <p:cNvSpPr txBox="1"/>
          <p:nvPr/>
        </p:nvSpPr>
        <p:spPr>
          <a:xfrm>
            <a:off x="1182171" y="3550710"/>
            <a:ext cx="5693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5 x 4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537" y="5868936"/>
            <a:ext cx="736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75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94088" y="5803232"/>
            <a:ext cx="6391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The number of evaluations performed by AGA in </a:t>
            </a:r>
            <a:r>
              <a:rPr lang="en-US" dirty="0">
                <a:latin typeface="EHUSans Light"/>
                <a:cs typeface="EHUSans Light"/>
              </a:rPr>
              <a:t>n x m x 0.4s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2532" y="1704895"/>
            <a:ext cx="603242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"/>
                <a:cs typeface="EHUSans"/>
              </a:rPr>
              <a:t>State-of-the-art algorithms: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"/>
              <a:cs typeface="EHUSans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Asynchronous Genetic Algorithm (</a:t>
            </a:r>
            <a:r>
              <a:rPr lang="en-US" sz="1600" dirty="0" smtClean="0">
                <a:latin typeface="EHUSans"/>
                <a:cs typeface="EHUSans"/>
              </a:rPr>
              <a:t>AGA</a:t>
            </a:r>
            <a:r>
              <a:rPr lang="en-US" sz="1600" dirty="0" smtClean="0">
                <a:latin typeface="EHUSans Light"/>
                <a:cs typeface="EHUSans Light"/>
              </a:rPr>
              <a:t>) 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(</a:t>
            </a:r>
            <a:r>
              <a:rPr lang="en-US" sz="1400" dirty="0" err="1" smtClean="0">
                <a:solidFill>
                  <a:srgbClr val="3366FF"/>
                </a:solidFill>
                <a:latin typeface="EHUSans Light"/>
                <a:cs typeface="EHUSans Light"/>
              </a:rPr>
              <a:t>Xu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 et al. 2011)</a:t>
            </a:r>
          </a:p>
          <a:p>
            <a:pPr marL="1200150" lvl="2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Initialize with LR(n/m) 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(Li and Reeves 2001)</a:t>
            </a:r>
          </a:p>
          <a:p>
            <a:pPr marL="1200150" lvl="2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Genetic algorithm with local search</a:t>
            </a:r>
          </a:p>
          <a:p>
            <a:pPr lvl="1"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Variable Neighborhood Search 4 (</a:t>
            </a:r>
            <a:r>
              <a:rPr lang="en-US" sz="1600" dirty="0" smtClean="0">
                <a:latin typeface="EHUSans"/>
                <a:cs typeface="EHUSans"/>
              </a:rPr>
              <a:t>VNS</a:t>
            </a:r>
            <a:r>
              <a:rPr lang="en-US" sz="1600" baseline="-25000" dirty="0" smtClean="0">
                <a:latin typeface="EHUSans"/>
                <a:cs typeface="EHUSans"/>
              </a:rPr>
              <a:t>4</a:t>
            </a:r>
            <a:r>
              <a:rPr lang="en-US" sz="1600" dirty="0" smtClean="0">
                <a:latin typeface="EHUSans Light"/>
                <a:cs typeface="EHUSans Light"/>
              </a:rPr>
              <a:t>) 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(Costa et al. 2012)</a:t>
            </a:r>
          </a:p>
          <a:p>
            <a:pPr marL="1200150" lvl="2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Initialize with LR(n/m)</a:t>
            </a:r>
            <a:r>
              <a:rPr lang="en-US" sz="1400" dirty="0" smtClean="0">
                <a:latin typeface="EHUSans Light"/>
                <a:cs typeface="EHUSans Light"/>
              </a:rPr>
              <a:t> </a:t>
            </a:r>
            <a:r>
              <a:rPr lang="en-US" sz="1200" dirty="0" smtClean="0">
                <a:solidFill>
                  <a:srgbClr val="3366FF"/>
                </a:solidFill>
                <a:latin typeface="EHUSans Light"/>
                <a:cs typeface="EHUSans Light"/>
              </a:rPr>
              <a:t>(Li and Reeves 2001)</a:t>
            </a:r>
            <a:endParaRPr lang="en-US" sz="1400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220 instances from </a:t>
            </a:r>
            <a:r>
              <a:rPr lang="en-US" sz="1600" dirty="0" err="1" smtClean="0">
                <a:latin typeface="EHUSans Light"/>
                <a:cs typeface="EHUSans Light"/>
              </a:rPr>
              <a:t>Taillard’s</a:t>
            </a:r>
            <a:r>
              <a:rPr lang="en-US" sz="1600" dirty="0" smtClean="0">
                <a:latin typeface="EHUSans Light"/>
                <a:cs typeface="EHUSans Light"/>
              </a:rPr>
              <a:t> and Random benchmarks.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sz="1600" dirty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20 repetitions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Stopping criterion								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Experimental design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41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65333" y="5815226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Execution time: n </a:t>
            </a:r>
            <a:r>
              <a:rPr lang="en-US" dirty="0">
                <a:latin typeface="EHUSans Light"/>
                <a:cs typeface="EHUSans Light"/>
              </a:rPr>
              <a:t>x m x 0.4s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621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4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EDA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Experiments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629593"/>
              </p:ext>
            </p:extLst>
          </p:nvPr>
        </p:nvGraphicFramePr>
        <p:xfrm>
          <a:off x="1260327" y="1592360"/>
          <a:ext cx="6624513" cy="423208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4830"/>
                <a:gridCol w="791945"/>
                <a:gridCol w="791945"/>
                <a:gridCol w="791945"/>
                <a:gridCol w="833462"/>
                <a:gridCol w="833462"/>
                <a:gridCol w="833462"/>
                <a:gridCol w="833462"/>
              </a:tblGrid>
              <a:tr h="0">
                <a:tc>
                  <a:txBody>
                    <a:bodyPr/>
                    <a:lstStyle/>
                    <a:p>
                      <a:pPr lvl="0" algn="ctr"/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AGA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VNS</a:t>
                      </a:r>
                      <a:r>
                        <a:rPr lang="en-US" sz="1000" b="1" i="0" baseline="-2500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endParaRPr lang="en-US" sz="1000" b="1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GMEDA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AGA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VNS</a:t>
                      </a:r>
                      <a:r>
                        <a:rPr lang="en-US" sz="1000" b="1" i="0" baseline="-2500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endParaRPr lang="en-US" sz="1000" b="1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GMEDA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 x</a:t>
                      </a:r>
                      <a:r>
                        <a:rPr lang="en-US" sz="1000" b="1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05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13932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13932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13934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1602649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1613663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1610820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250 x 10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20003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20003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20009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1867750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1879368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1880471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i="0" dirty="0" smtClean="0">
                          <a:latin typeface="EHUSans Light"/>
                          <a:cs typeface="EHUSans Light"/>
                        </a:rPr>
                        <a:t>250</a:t>
                      </a:r>
                      <a:r>
                        <a:rPr lang="en-US" sz="1000" b="1" i="0" baseline="0" dirty="0" smtClean="0">
                          <a:latin typeface="EHUSans Light"/>
                          <a:cs typeface="EHUSans Light"/>
                        </a:rPr>
                        <a:t> x20</a:t>
                      </a:r>
                      <a:endParaRPr lang="en-US" sz="1000" b="1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32911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32911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32920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2248455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2262178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2266665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i="0" dirty="0" smtClean="0">
                          <a:latin typeface="EHUSans Light"/>
                          <a:cs typeface="EHUSans Light"/>
                        </a:rPr>
                        <a:t>300 x 10</a:t>
                      </a:r>
                      <a:endParaRPr lang="en-US" sz="1000" b="1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x 05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66301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66757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66629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2606219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2616542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2618186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300 x 20 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85916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86479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86948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3045116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3060581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3077427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</a:t>
                      </a:r>
                      <a:r>
                        <a:rPr lang="en-US" sz="1000" b="1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121294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121739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122830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3472808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3486846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3513912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</a:t>
                      </a:r>
                      <a:r>
                        <a:rPr lang="en-US" sz="1000" b="1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x 05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240102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242974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241346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3915780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3933989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4000044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400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288988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292425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292472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4435249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4450237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4584215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374974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378402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376691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4922402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4943671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5140331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1039507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1048520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1046146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5554795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5566587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5830506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1243928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1252165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1252545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6754943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6770472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7225665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31520" y="6124694"/>
            <a:ext cx="14703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220 instances 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958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Hybrid Generalized Mallows EDA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HGMEDA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43</a:t>
            </a:fld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261556" y="3287467"/>
            <a:ext cx="705555" cy="0"/>
          </a:xfrm>
          <a:prstGeom prst="straightConnector1">
            <a:avLst/>
          </a:prstGeom>
          <a:ln>
            <a:solidFill>
              <a:srgbClr val="3366F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078111" y="2558191"/>
            <a:ext cx="100188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EHUSans"/>
                <a:cs typeface="EHUSans"/>
              </a:rPr>
              <a:t>Best solution</a:t>
            </a:r>
            <a:endParaRPr lang="en-US" sz="1600" dirty="0">
              <a:latin typeface="EHUSans"/>
              <a:cs typeface="EHUSans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1400480" y="2963467"/>
            <a:ext cx="3171520" cy="957976"/>
            <a:chOff x="1400480" y="2963467"/>
            <a:chExt cx="3171520" cy="957976"/>
          </a:xfrm>
        </p:grpSpPr>
        <p:sp>
          <p:nvSpPr>
            <p:cNvPr id="3" name="Rectangle 2"/>
            <p:cNvSpPr/>
            <p:nvPr/>
          </p:nvSpPr>
          <p:spPr>
            <a:xfrm>
              <a:off x="1400480" y="2963467"/>
              <a:ext cx="2677632" cy="6480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GMEDA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1400480" y="3921443"/>
              <a:ext cx="3171520" cy="0"/>
            </a:xfrm>
            <a:prstGeom prst="straightConnector1">
              <a:avLst/>
            </a:prstGeom>
            <a:ln w="38100" cmpd="sng">
              <a:solidFill>
                <a:schemeClr val="accent2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4572000" y="2963467"/>
            <a:ext cx="3202555" cy="957976"/>
            <a:chOff x="4572000" y="2963467"/>
            <a:chExt cx="3202555" cy="957976"/>
          </a:xfrm>
        </p:grpSpPr>
        <p:sp>
          <p:nvSpPr>
            <p:cNvPr id="10" name="Rectangle 9"/>
            <p:cNvSpPr/>
            <p:nvPr/>
          </p:nvSpPr>
          <p:spPr>
            <a:xfrm>
              <a:off x="5079999" y="2963467"/>
              <a:ext cx="2694556" cy="648000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VNS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572000" y="3921443"/>
              <a:ext cx="3202555" cy="0"/>
            </a:xfrm>
            <a:prstGeom prst="straightConnector1">
              <a:avLst/>
            </a:prstGeom>
            <a:ln w="38100" cmpd="sng"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1648420" y="3993256"/>
            <a:ext cx="22023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EHUSans"/>
                <a:cs typeface="EHUSans"/>
              </a:rPr>
              <a:t>Half evaluations</a:t>
            </a:r>
            <a:endParaRPr lang="en-US" sz="1600" baseline="30000" dirty="0">
              <a:latin typeface="EHUSans"/>
              <a:cs typeface="EHU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220478" y="4004244"/>
            <a:ext cx="2500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EHUSans"/>
                <a:cs typeface="EHUSans"/>
              </a:rPr>
              <a:t>Half evaluations</a:t>
            </a:r>
            <a:endParaRPr lang="en-US" sz="1600" baseline="30000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307124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7" grpId="0"/>
      <p:bldP spid="2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</a:t>
            </a:r>
            <a:r>
              <a:rPr lang="en-US" sz="3600" dirty="0">
                <a:latin typeface="EHUSans Light"/>
                <a:cs typeface="EHUSans Light"/>
              </a:rPr>
              <a:t>H</a:t>
            </a:r>
            <a:r>
              <a:rPr lang="en-US" sz="3600" dirty="0" smtClean="0">
                <a:latin typeface="EHUSans Light"/>
                <a:cs typeface="EHUSans Light"/>
              </a:rPr>
              <a:t>ybrid Generalized Mallows EDA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Experiments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2002468"/>
              </p:ext>
            </p:extLst>
          </p:nvPr>
        </p:nvGraphicFramePr>
        <p:xfrm>
          <a:off x="1260327" y="1592360"/>
          <a:ext cx="6624513" cy="423208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4830"/>
                <a:gridCol w="791945"/>
                <a:gridCol w="791945"/>
                <a:gridCol w="791945"/>
                <a:gridCol w="833462"/>
                <a:gridCol w="833462"/>
                <a:gridCol w="833462"/>
                <a:gridCol w="833462"/>
              </a:tblGrid>
              <a:tr h="0">
                <a:tc>
                  <a:txBody>
                    <a:bodyPr/>
                    <a:lstStyle/>
                    <a:p>
                      <a:pPr lvl="0" algn="ctr"/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GMEDA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VNS</a:t>
                      </a:r>
                      <a:endParaRPr lang="en-US" sz="1000" b="1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HGMEDA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GMEDA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VNS</a:t>
                      </a:r>
                      <a:endParaRPr lang="en-US" sz="1000" b="1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HGMEDA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 x</a:t>
                      </a:r>
                      <a:r>
                        <a:rPr lang="en-US" sz="1000" b="1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05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13934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13932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13932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1610820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1607548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1594830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250 x 10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20009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20003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20003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1880471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1875836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1859296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i="0" dirty="0" smtClean="0">
                          <a:latin typeface="EHUSans Light"/>
                          <a:cs typeface="EHUSans Light"/>
                        </a:rPr>
                        <a:t>250</a:t>
                      </a:r>
                      <a:r>
                        <a:rPr lang="en-US" sz="1000" b="1" i="0" baseline="0" dirty="0" smtClean="0">
                          <a:latin typeface="EHUSans Light"/>
                          <a:cs typeface="EHUSans Light"/>
                        </a:rPr>
                        <a:t> x20</a:t>
                      </a:r>
                      <a:endParaRPr lang="en-US" sz="1000" b="1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32920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32911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32911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2266665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2259272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2236464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i="0" dirty="0" smtClean="0">
                          <a:latin typeface="EHUSans Light"/>
                          <a:cs typeface="EHUSans Light"/>
                        </a:rPr>
                        <a:t>300 x 10</a:t>
                      </a:r>
                      <a:endParaRPr lang="en-US" sz="1000" b="1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x 05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66629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66309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66307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2618186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2620020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2589509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300 x 20 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86948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85980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85958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3077427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3067763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3026653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</a:t>
                      </a:r>
                      <a:r>
                        <a:rPr lang="en-US" sz="1000" b="1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122830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121386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121317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3513912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3499287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3458190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</a:t>
                      </a:r>
                      <a:r>
                        <a:rPr lang="en-US" sz="1000" b="1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x 05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241346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240162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240122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4000044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3962832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3915542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400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292472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289438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288902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4584215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4485496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4461403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376691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375410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374664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5140331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4988060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4975776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1046146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1041846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1036303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5830506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5622620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5618526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1252545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1246474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1237959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7225665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6863483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6861070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31520" y="6124694"/>
            <a:ext cx="14703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220 instances 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329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Hybrid Generalized Mallows EDA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Experiments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990150"/>
              </p:ext>
            </p:extLst>
          </p:nvPr>
        </p:nvGraphicFramePr>
        <p:xfrm>
          <a:off x="1264470" y="1592360"/>
          <a:ext cx="6624513" cy="423208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4830"/>
                <a:gridCol w="791945"/>
                <a:gridCol w="791945"/>
                <a:gridCol w="791945"/>
                <a:gridCol w="833462"/>
                <a:gridCol w="833462"/>
                <a:gridCol w="833462"/>
                <a:gridCol w="833462"/>
              </a:tblGrid>
              <a:tr h="0">
                <a:tc>
                  <a:txBody>
                    <a:bodyPr/>
                    <a:lstStyle/>
                    <a:p>
                      <a:pPr lvl="0" algn="ctr"/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AGA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VNS</a:t>
                      </a:r>
                      <a:r>
                        <a:rPr lang="en-US" sz="1000" b="1" i="0" baseline="-2500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endParaRPr lang="en-US" sz="1000" b="1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HGMEDA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AGA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VNS</a:t>
                      </a:r>
                      <a:r>
                        <a:rPr lang="en-US" sz="1000" b="1" i="0" baseline="-2500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</a:t>
                      </a:r>
                      <a:endParaRPr lang="en-US" sz="1000" b="1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HGMEDA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 x</a:t>
                      </a:r>
                      <a:r>
                        <a:rPr lang="en-US" sz="1000" b="1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05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13932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13932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13932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1602649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1613663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1594830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250 x 10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20003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20003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20003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1867750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0" i="0" dirty="0" smtClean="0">
                          <a:latin typeface="EHUSans Light"/>
                          <a:cs typeface="EHUSans Light"/>
                        </a:rPr>
                        <a:t>1879368</a:t>
                      </a:r>
                      <a:endParaRPr lang="en-US" sz="1000" b="0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1859296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i="0" dirty="0" smtClean="0">
                          <a:latin typeface="EHUSans Light"/>
                          <a:cs typeface="EHUSans Light"/>
                        </a:rPr>
                        <a:t>250</a:t>
                      </a:r>
                      <a:r>
                        <a:rPr lang="en-US" sz="1000" b="1" i="0" baseline="0" dirty="0" smtClean="0">
                          <a:latin typeface="EHUSans Light"/>
                          <a:cs typeface="EHUSans Light"/>
                        </a:rPr>
                        <a:t> x20</a:t>
                      </a:r>
                      <a:endParaRPr lang="en-US" sz="1000" b="1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32911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32911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32911</a:t>
                      </a: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2248455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2262178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2236464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i="0" dirty="0" smtClean="0">
                          <a:latin typeface="EHUSans Light"/>
                          <a:cs typeface="EHUSans Light"/>
                        </a:rPr>
                        <a:t>300 x 10</a:t>
                      </a:r>
                      <a:endParaRPr lang="en-US" sz="1000" b="1" i="0" dirty="0"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x 05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66301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66757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66307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2606219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2616542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2589509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300 x 20 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85916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86479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85958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3045116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3060581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3026653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</a:t>
                      </a:r>
                      <a:r>
                        <a:rPr lang="en-US" sz="1000" b="1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121294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121739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121317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3472808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3486846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3458190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</a:t>
                      </a:r>
                      <a:r>
                        <a:rPr lang="en-US" sz="1000" b="1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x 05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240102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242974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240122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3915780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3933989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3915542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400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288988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292425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288902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4435249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4450237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4461403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374974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378402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374664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4922402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4943671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4975776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200 x 10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1039507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1048520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1036303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5554795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5566587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5618526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1243928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1252165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1237959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6754943</a:t>
                      </a:r>
                      <a:endParaRPr lang="en-US" sz="10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6770472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r"/>
                      <a:r>
                        <a:rPr lang="en-US" sz="10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6861070</a:t>
                      </a:r>
                      <a:endParaRPr lang="en-US" sz="10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0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500 x 20</a:t>
                      </a:r>
                      <a:endParaRPr lang="en-US" sz="1000" b="1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31520" y="6124694"/>
            <a:ext cx="14703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220 instances 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53690" y="4328159"/>
            <a:ext cx="3335293" cy="1496287"/>
          </a:xfrm>
          <a:prstGeom prst="rect">
            <a:avLst/>
          </a:prstGeom>
          <a:noFill/>
          <a:ln w="28575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917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EDA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Analysis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pic>
        <p:nvPicPr>
          <p:cNvPr id="6" name="Picture 5" descr="GMEDAvsAGA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60" y="1747520"/>
            <a:ext cx="7112000" cy="4064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09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EDA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Analysis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pic>
        <p:nvPicPr>
          <p:cNvPr id="3" name="Picture 2" descr="Contribution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60" y="1757680"/>
            <a:ext cx="7112000" cy="4064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307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EDA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Analysis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pic>
        <p:nvPicPr>
          <p:cNvPr id="4" name="Picture 3" descr="ConvergenceRati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350" y="1763078"/>
            <a:ext cx="7112000" cy="4064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253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Experimental design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49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2532" y="1704895"/>
            <a:ext cx="5533887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"/>
                <a:cs typeface="EHUSans"/>
              </a:rPr>
              <a:t>State-of-the-art algorithms: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"/>
              <a:cs typeface="EHUSans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Asynchronous Genetic Algorithm (</a:t>
            </a:r>
            <a:r>
              <a:rPr lang="en-US" sz="1600" dirty="0" smtClean="0">
                <a:latin typeface="EHUSans"/>
                <a:cs typeface="EHUSans"/>
              </a:rPr>
              <a:t>AGA</a:t>
            </a:r>
            <a:r>
              <a:rPr lang="en-US" sz="1600" dirty="0" smtClean="0">
                <a:latin typeface="EHUSans Light"/>
                <a:cs typeface="EHUSans Light"/>
              </a:rPr>
              <a:t>):</a:t>
            </a:r>
          </a:p>
          <a:p>
            <a:pPr marL="1200150" lvl="2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Initialize with LR</a:t>
            </a:r>
          </a:p>
          <a:p>
            <a:pPr marL="1200150" lvl="2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Genetic algorithm with local search</a:t>
            </a:r>
          </a:p>
          <a:p>
            <a:pPr lvl="1"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Variable Neighborhood Search 4 (</a:t>
            </a:r>
            <a:r>
              <a:rPr lang="en-US" sz="1600" dirty="0" smtClean="0">
                <a:latin typeface="EHUSans"/>
                <a:cs typeface="EHUSans"/>
              </a:rPr>
              <a:t>VNS</a:t>
            </a:r>
            <a:r>
              <a:rPr lang="en-US" sz="1600" baseline="-25000" dirty="0" smtClean="0">
                <a:latin typeface="EHUSans"/>
                <a:cs typeface="EHUSans"/>
              </a:rPr>
              <a:t>4</a:t>
            </a:r>
            <a:r>
              <a:rPr lang="en-US" sz="1600" dirty="0" smtClean="0">
                <a:latin typeface="EHUSans Light"/>
                <a:cs typeface="EHUSans Light"/>
              </a:rPr>
              <a:t>)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220 instances from </a:t>
            </a:r>
            <a:r>
              <a:rPr lang="en-US" sz="1600" dirty="0" err="1" smtClean="0">
                <a:latin typeface="EHUSans Light"/>
                <a:cs typeface="EHUSans Light"/>
              </a:rPr>
              <a:t>Taillard’s</a:t>
            </a:r>
            <a:r>
              <a:rPr lang="en-US" sz="1600" dirty="0" smtClean="0">
                <a:latin typeface="EHUSans Light"/>
                <a:cs typeface="EHUSans Light"/>
              </a:rPr>
              <a:t> and Random benchmarks.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sz="1600" dirty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20 repetitions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Stopping criterion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sz="1600" dirty="0">
              <a:latin typeface="EHUSans Light"/>
              <a:cs typeface="EHUSans Light"/>
            </a:endParaRPr>
          </a:p>
          <a:p>
            <a:pPr marL="1588"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			n x m x 0.4s				</a:t>
            </a:r>
            <a:r>
              <a:rPr lang="en-US" sz="1600" dirty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latin typeface="EHUSans Light"/>
                <a:cs typeface="EHUSans Light"/>
              </a:rPr>
              <a:t>      number of evaluations</a:t>
            </a:r>
            <a:endParaRPr lang="en-US" sz="1600" dirty="0">
              <a:latin typeface="EHUSans Light"/>
              <a:cs typeface="EHUSans Light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952133" y="5807492"/>
            <a:ext cx="78996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911101" y="2490456"/>
            <a:ext cx="1578199" cy="246580"/>
          </a:xfrm>
          <a:prstGeom prst="rect">
            <a:avLst/>
          </a:prstGeom>
          <a:noFill/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EHUSans Light"/>
              <a:cs typeface="EHUSans Light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742099" y="2631065"/>
            <a:ext cx="1732280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053874" y="2461788"/>
            <a:ext cx="18148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Guided HGMEDA</a:t>
            </a: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53874" y="5807492"/>
            <a:ext cx="982293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872" y="5664456"/>
            <a:ext cx="14605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385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>
                <a:latin typeface="EHUSans Light"/>
                <a:cs typeface="EHUSans Light"/>
              </a:rPr>
              <a:t>optimization </a:t>
            </a:r>
            <a:r>
              <a:rPr lang="en-US" sz="3600" dirty="0" smtClean="0">
                <a:latin typeface="EHUSans Light"/>
                <a:cs typeface="EHUSans Light"/>
              </a:rPr>
              <a:t>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Notation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671" y="4340913"/>
            <a:ext cx="1663700" cy="2794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</a:t>
            </a:fld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658251" y="2231929"/>
            <a:ext cx="5840056" cy="900240"/>
            <a:chOff x="1752706" y="2172556"/>
            <a:chExt cx="5840056" cy="900240"/>
          </a:xfrm>
        </p:grpSpPr>
        <p:grpSp>
          <p:nvGrpSpPr>
            <p:cNvPr id="19" name="Group 18"/>
            <p:cNvGrpSpPr/>
            <p:nvPr/>
          </p:nvGrpSpPr>
          <p:grpSpPr>
            <a:xfrm>
              <a:off x="1752706" y="2172556"/>
              <a:ext cx="5840056" cy="461665"/>
              <a:chOff x="1794686" y="2172556"/>
              <a:chExt cx="5840056" cy="461665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1794686" y="2172556"/>
                <a:ext cx="584005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latin typeface="EHUSans Light"/>
                    <a:cs typeface="EHUSans Light"/>
                  </a:rPr>
                  <a:t>A permutation        is a </a:t>
                </a:r>
                <a:r>
                  <a:rPr lang="en-US" sz="2400" dirty="0" err="1" smtClean="0">
                    <a:latin typeface="EHUSans Light"/>
                    <a:cs typeface="EHUSans Light"/>
                  </a:rPr>
                  <a:t>bijection</a:t>
                </a:r>
                <a:r>
                  <a:rPr lang="en-US" sz="2400" dirty="0" smtClean="0">
                    <a:latin typeface="EHUSans Light"/>
                    <a:cs typeface="EHUSans Light"/>
                  </a:rPr>
                  <a:t> of the set</a:t>
                </a:r>
                <a:endParaRPr lang="en-US" sz="2400" dirty="0">
                  <a:latin typeface="EHUSans Light"/>
                  <a:cs typeface="EHUSans Light"/>
                </a:endParaRPr>
              </a:p>
            </p:txBody>
          </p:sp>
          <p:pic>
            <p:nvPicPr>
              <p:cNvPr id="6" name="Picture 5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51582" y="2358447"/>
                <a:ext cx="203200" cy="177800"/>
              </a:xfrm>
              <a:prstGeom prst="rect">
                <a:avLst/>
              </a:prstGeom>
            </p:spPr>
          </p:pic>
        </p:grpSp>
        <p:grpSp>
          <p:nvGrpSpPr>
            <p:cNvPr id="18" name="Group 17"/>
            <p:cNvGrpSpPr/>
            <p:nvPr/>
          </p:nvGrpSpPr>
          <p:grpSpPr>
            <a:xfrm>
              <a:off x="1857656" y="2611131"/>
              <a:ext cx="5633603" cy="461665"/>
              <a:chOff x="2132757" y="3066034"/>
              <a:chExt cx="5633603" cy="461665"/>
            </a:xfrm>
          </p:grpSpPr>
          <p:pic>
            <p:nvPicPr>
              <p:cNvPr id="10" name="Picture 9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3660" y="3136952"/>
                <a:ext cx="2552700" cy="368300"/>
              </a:xfrm>
              <a:prstGeom prst="rect">
                <a:avLst/>
              </a:prstGeom>
            </p:spPr>
          </p:pic>
          <p:pic>
            <p:nvPicPr>
              <p:cNvPr id="11" name="Picture 10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32757" y="3136952"/>
                <a:ext cx="1485900" cy="368300"/>
              </a:xfrm>
              <a:prstGeom prst="rect">
                <a:avLst/>
              </a:prstGeom>
            </p:spPr>
          </p:pic>
          <p:sp>
            <p:nvSpPr>
              <p:cNvPr id="17" name="TextBox 16"/>
              <p:cNvSpPr txBox="1"/>
              <p:nvPr/>
            </p:nvSpPr>
            <p:spPr>
              <a:xfrm>
                <a:off x="3635226" y="3066034"/>
                <a:ext cx="161398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EHUSans Light"/>
                    <a:cs typeface="EHUSans Light"/>
                  </a:rPr>
                  <a:t>o</a:t>
                </a:r>
                <a:r>
                  <a:rPr lang="en-US" sz="2400" dirty="0" smtClean="0">
                    <a:latin typeface="EHUSans Light"/>
                    <a:cs typeface="EHUSans Light"/>
                  </a:rPr>
                  <a:t>nto itself,</a:t>
                </a:r>
                <a:endParaRPr lang="en-US" sz="2400" dirty="0">
                  <a:latin typeface="EHUSans Light"/>
                  <a:cs typeface="EHUSans Ligh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2477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Generalized Mallows EDA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LR initialization and additional evaluations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50</a:t>
            </a:fld>
            <a:endParaRPr lang="en-US"/>
          </a:p>
        </p:txBody>
      </p:sp>
      <p:pic>
        <p:nvPicPr>
          <p:cNvPr id="7" name="Picture 6" descr="Evaluation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17638"/>
            <a:ext cx="81153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7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999038" y="6214587"/>
            <a:ext cx="165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EHUSans"/>
                <a:cs typeface="EHUSans"/>
              </a:rPr>
              <a:t>278 instances</a:t>
            </a:r>
            <a:endParaRPr lang="en-US" dirty="0">
              <a:solidFill>
                <a:schemeClr val="bg1"/>
              </a:solidFill>
              <a:latin typeface="EHUSans"/>
              <a:cs typeface="EHUSans"/>
            </a:endParaRPr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Generalized Mallows EDA</a:t>
            </a:r>
            <a:br>
              <a:rPr lang="en-US" sz="3600" dirty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Conclusions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 A new EDA that codifies a probability model for permutation domains was proposed.</a:t>
            </a: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An algorithm based on the Generalized Mallows EDA outperformed existing state-of-the-art algorithms in 152 instances of the PFSP out of 220.</a:t>
            </a: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The analysis pointed out that the contribution of the Generalized Mallows model has been essential in this achievement.</a:t>
            </a:r>
          </a:p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190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Other distances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err="1" smtClean="0">
                <a:solidFill>
                  <a:srgbClr val="3366FF"/>
                </a:solidFill>
                <a:latin typeface="EHUSans Light"/>
                <a:cs typeface="EHUSans Light"/>
              </a:rPr>
              <a:t>Cayley</a:t>
            </a: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 distance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2751" y="1600201"/>
            <a:ext cx="7002067" cy="408983"/>
          </a:xfrm>
        </p:spPr>
        <p:txBody>
          <a:bodyPr>
            <a:normAutofit/>
          </a:bodyPr>
          <a:lstStyle/>
          <a:p>
            <a:pPr marL="0" indent="0">
              <a:buClr>
                <a:srgbClr val="3366FF"/>
              </a:buClr>
              <a:buNone/>
            </a:pPr>
            <a:r>
              <a:rPr lang="en-US" sz="1600" dirty="0">
                <a:latin typeface="EHUSans Light"/>
                <a:cs typeface="EHUSans Light"/>
              </a:rPr>
              <a:t>Calculates the minimum number of </a:t>
            </a: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swap</a:t>
            </a:r>
            <a:r>
              <a:rPr lang="en-US" sz="1600" dirty="0" smtClean="0">
                <a:latin typeface="EHUSans Light"/>
                <a:cs typeface="EHUSans Light"/>
              </a:rPr>
              <a:t> operations to convert          in         .</a:t>
            </a:r>
            <a:endParaRPr lang="en-US" sz="1600" dirty="0" smtClean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52</a:t>
            </a:fld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645" y="2843186"/>
            <a:ext cx="1524000" cy="2667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942" y="2843186"/>
            <a:ext cx="1536700" cy="2667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742" y="4584396"/>
            <a:ext cx="723900" cy="2159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648" y="3275442"/>
            <a:ext cx="723900" cy="2159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717645" y="3241232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71249" y="3249622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548" y="3755944"/>
            <a:ext cx="723900" cy="2159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442418" y="3718034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734894" y="3718034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945" y="4190049"/>
            <a:ext cx="736600" cy="2159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4304289" y="4161618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466167" y="4161618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4899692" y="3185452"/>
            <a:ext cx="0" cy="1264185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487" y="3688553"/>
            <a:ext cx="2120900" cy="3175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476" y="1733102"/>
            <a:ext cx="292100" cy="1651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645" y="1727611"/>
            <a:ext cx="292100" cy="165100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1965273" y="2813477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2418877" y="2821867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873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8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6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42" grpId="0" animBg="1"/>
      <p:bldP spid="4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Other distances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err="1" smtClean="0">
                <a:solidFill>
                  <a:srgbClr val="3366FF"/>
                </a:solidFill>
                <a:latin typeface="EHUSans Light"/>
                <a:cs typeface="EHUSans Light"/>
              </a:rPr>
              <a:t>Ulam</a:t>
            </a: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 distance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53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1082751" y="1600201"/>
            <a:ext cx="7002067" cy="408983"/>
          </a:xfrm>
        </p:spPr>
        <p:txBody>
          <a:bodyPr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r>
              <a:rPr lang="en-US" sz="1600" dirty="0">
                <a:latin typeface="EHUSans Light"/>
                <a:cs typeface="EHUSans Light"/>
              </a:rPr>
              <a:t>Calculates the minimum number of </a:t>
            </a: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insert</a:t>
            </a:r>
            <a:r>
              <a:rPr lang="en-US" sz="1600" dirty="0" smtClean="0">
                <a:latin typeface="EHUSans Light"/>
                <a:cs typeface="EHUSans Light"/>
              </a:rPr>
              <a:t> operations to convert          in         .</a:t>
            </a:r>
            <a:endParaRPr lang="en-US" sz="1600" dirty="0" smtClean="0">
              <a:effectLst/>
              <a:latin typeface="EHUSans Light"/>
              <a:cs typeface="EHUSans Light"/>
            </a:endParaRPr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66" y="1733102"/>
            <a:ext cx="292100" cy="1651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035" y="1727611"/>
            <a:ext cx="292100" cy="1651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645" y="2843186"/>
            <a:ext cx="1524000" cy="266700"/>
          </a:xfrm>
          <a:prstGeom prst="rect">
            <a:avLst/>
          </a:prstGeom>
        </p:spPr>
      </p:pic>
      <p:cxnSp>
        <p:nvCxnSpPr>
          <p:cNvPr id="45" name="Straight Arrow Connector 44"/>
          <p:cNvCxnSpPr/>
          <p:nvPr/>
        </p:nvCxnSpPr>
        <p:spPr>
          <a:xfrm flipV="1">
            <a:off x="4190697" y="3088567"/>
            <a:ext cx="0" cy="97690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67" y="3256486"/>
            <a:ext cx="736600" cy="215900"/>
          </a:xfrm>
          <a:prstGeom prst="rect">
            <a:avLst/>
          </a:prstGeom>
        </p:spPr>
      </p:pic>
      <p:grpSp>
        <p:nvGrpSpPr>
          <p:cNvPr id="63" name="Group 62"/>
          <p:cNvGrpSpPr/>
          <p:nvPr/>
        </p:nvGrpSpPr>
        <p:grpSpPr>
          <a:xfrm>
            <a:off x="1964215" y="2644162"/>
            <a:ext cx="669352" cy="465724"/>
            <a:chOff x="1964215" y="2644162"/>
            <a:chExt cx="669352" cy="465724"/>
          </a:xfrm>
        </p:grpSpPr>
        <p:sp>
          <p:nvSpPr>
            <p:cNvPr id="35" name="Rectangle 34"/>
            <p:cNvSpPr/>
            <p:nvPr/>
          </p:nvSpPr>
          <p:spPr>
            <a:xfrm>
              <a:off x="1964215" y="2821867"/>
              <a:ext cx="161128" cy="288019"/>
            </a:xfrm>
            <a:prstGeom prst="rect">
              <a:avLst/>
            </a:prstGeom>
            <a:noFill/>
            <a:ln w="12700" cmpd="sng"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040572" y="2644162"/>
              <a:ext cx="592995" cy="160722"/>
            </a:xfrm>
            <a:custGeom>
              <a:avLst/>
              <a:gdLst>
                <a:gd name="connsiteX0" fmla="*/ 1524000 w 1524000"/>
                <a:gd name="connsiteY0" fmla="*/ 406450 h 406450"/>
                <a:gd name="connsiteX1" fmla="*/ 741680 w 1524000"/>
                <a:gd name="connsiteY1" fmla="*/ 50 h 406450"/>
                <a:gd name="connsiteX2" fmla="*/ 0 w 1524000"/>
                <a:gd name="connsiteY2" fmla="*/ 375970 h 406450"/>
                <a:gd name="connsiteX3" fmla="*/ 0 w 1524000"/>
                <a:gd name="connsiteY3" fmla="*/ 375970 h 406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406450">
                  <a:moveTo>
                    <a:pt x="1524000" y="406450"/>
                  </a:moveTo>
                  <a:cubicBezTo>
                    <a:pt x="1259840" y="205790"/>
                    <a:pt x="995680" y="5130"/>
                    <a:pt x="741680" y="50"/>
                  </a:cubicBezTo>
                  <a:cubicBezTo>
                    <a:pt x="487680" y="-5030"/>
                    <a:pt x="0" y="375970"/>
                    <a:pt x="0" y="375970"/>
                  </a:cubicBezTo>
                  <a:lnTo>
                    <a:pt x="0" y="375970"/>
                  </a:lnTo>
                </a:path>
              </a:pathLst>
            </a:custGeom>
            <a:ln>
              <a:solidFill>
                <a:srgbClr val="3366FF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2614611" y="3042209"/>
            <a:ext cx="588988" cy="455993"/>
            <a:chOff x="2614611" y="3042209"/>
            <a:chExt cx="588988" cy="455993"/>
          </a:xfrm>
        </p:grpSpPr>
        <p:sp>
          <p:nvSpPr>
            <p:cNvPr id="51" name="Rectangle 50"/>
            <p:cNvSpPr/>
            <p:nvPr/>
          </p:nvSpPr>
          <p:spPr>
            <a:xfrm>
              <a:off x="2614611" y="3210183"/>
              <a:ext cx="161128" cy="288019"/>
            </a:xfrm>
            <a:prstGeom prst="rect">
              <a:avLst/>
            </a:prstGeom>
            <a:noFill/>
            <a:ln w="12700" cmpd="sng"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704124" y="3042209"/>
              <a:ext cx="499475" cy="167974"/>
            </a:xfrm>
            <a:custGeom>
              <a:avLst/>
              <a:gdLst>
                <a:gd name="connsiteX0" fmla="*/ 1524000 w 1524000"/>
                <a:gd name="connsiteY0" fmla="*/ 406450 h 406450"/>
                <a:gd name="connsiteX1" fmla="*/ 741680 w 1524000"/>
                <a:gd name="connsiteY1" fmla="*/ 50 h 406450"/>
                <a:gd name="connsiteX2" fmla="*/ 0 w 1524000"/>
                <a:gd name="connsiteY2" fmla="*/ 375970 h 406450"/>
                <a:gd name="connsiteX3" fmla="*/ 0 w 1524000"/>
                <a:gd name="connsiteY3" fmla="*/ 375970 h 406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406450">
                  <a:moveTo>
                    <a:pt x="1524000" y="406450"/>
                  </a:moveTo>
                  <a:cubicBezTo>
                    <a:pt x="1259840" y="205790"/>
                    <a:pt x="995680" y="5130"/>
                    <a:pt x="741680" y="50"/>
                  </a:cubicBezTo>
                  <a:cubicBezTo>
                    <a:pt x="487680" y="-5030"/>
                    <a:pt x="0" y="375970"/>
                    <a:pt x="0" y="375970"/>
                  </a:cubicBezTo>
                  <a:lnTo>
                    <a:pt x="0" y="375970"/>
                  </a:lnTo>
                </a:path>
              </a:pathLst>
            </a:custGeom>
            <a:ln>
              <a:solidFill>
                <a:srgbClr val="3366FF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599" y="3701918"/>
            <a:ext cx="736600" cy="2159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842" y="4086787"/>
            <a:ext cx="723900" cy="215900"/>
          </a:xfrm>
          <a:prstGeom prst="rect">
            <a:avLst/>
          </a:prstGeom>
        </p:spPr>
      </p:pic>
      <p:grpSp>
        <p:nvGrpSpPr>
          <p:cNvPr id="65" name="Group 64"/>
          <p:cNvGrpSpPr/>
          <p:nvPr/>
        </p:nvGrpSpPr>
        <p:grpSpPr>
          <a:xfrm>
            <a:off x="3194871" y="3482628"/>
            <a:ext cx="588988" cy="455993"/>
            <a:chOff x="3194871" y="3482628"/>
            <a:chExt cx="588988" cy="455993"/>
          </a:xfrm>
        </p:grpSpPr>
        <p:sp>
          <p:nvSpPr>
            <p:cNvPr id="55" name="Rectangle 54"/>
            <p:cNvSpPr/>
            <p:nvPr/>
          </p:nvSpPr>
          <p:spPr>
            <a:xfrm>
              <a:off x="3194871" y="3650602"/>
              <a:ext cx="161128" cy="288019"/>
            </a:xfrm>
            <a:prstGeom prst="rect">
              <a:avLst/>
            </a:prstGeom>
            <a:noFill/>
            <a:ln w="12700" cmpd="sng"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/>
            <p:cNvSpPr/>
            <p:nvPr/>
          </p:nvSpPr>
          <p:spPr>
            <a:xfrm>
              <a:off x="3284384" y="3482628"/>
              <a:ext cx="499475" cy="167974"/>
            </a:xfrm>
            <a:custGeom>
              <a:avLst/>
              <a:gdLst>
                <a:gd name="connsiteX0" fmla="*/ 1524000 w 1524000"/>
                <a:gd name="connsiteY0" fmla="*/ 406450 h 406450"/>
                <a:gd name="connsiteX1" fmla="*/ 741680 w 1524000"/>
                <a:gd name="connsiteY1" fmla="*/ 50 h 406450"/>
                <a:gd name="connsiteX2" fmla="*/ 0 w 1524000"/>
                <a:gd name="connsiteY2" fmla="*/ 375970 h 406450"/>
                <a:gd name="connsiteX3" fmla="*/ 0 w 1524000"/>
                <a:gd name="connsiteY3" fmla="*/ 375970 h 406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406450">
                  <a:moveTo>
                    <a:pt x="1524000" y="406450"/>
                  </a:moveTo>
                  <a:cubicBezTo>
                    <a:pt x="1259840" y="205790"/>
                    <a:pt x="995680" y="5130"/>
                    <a:pt x="741680" y="50"/>
                  </a:cubicBezTo>
                  <a:cubicBezTo>
                    <a:pt x="487680" y="-5030"/>
                    <a:pt x="0" y="375970"/>
                    <a:pt x="0" y="375970"/>
                  </a:cubicBezTo>
                  <a:lnTo>
                    <a:pt x="0" y="375970"/>
                  </a:lnTo>
                </a:path>
              </a:pathLst>
            </a:custGeom>
            <a:ln>
              <a:solidFill>
                <a:srgbClr val="3366FF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1" name="Picture 60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942" y="2843186"/>
            <a:ext cx="1536700" cy="266700"/>
          </a:xfrm>
          <a:prstGeom prst="rect">
            <a:avLst/>
          </a:prstGeom>
        </p:spPr>
      </p:pic>
      <p:pic>
        <p:nvPicPr>
          <p:cNvPr id="62" name="Picture 6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963" y="3395232"/>
            <a:ext cx="21209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39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82532" y="1704894"/>
            <a:ext cx="751531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"/>
                <a:cs typeface="EHUSans"/>
              </a:rPr>
              <a:t>EDAs: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dirty="0" smtClean="0">
              <a:latin typeface="EHUSans"/>
              <a:cs typeface="EHUSans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Mallows – Kendall (</a:t>
            </a:r>
            <a:r>
              <a:rPr lang="en-US" sz="1600" dirty="0" err="1" smtClean="0">
                <a:latin typeface="EHUSans Light"/>
                <a:cs typeface="EHUSans Light"/>
              </a:rPr>
              <a:t>M</a:t>
            </a:r>
            <a:r>
              <a:rPr lang="en-US" sz="1600" baseline="-25000" dirty="0" err="1" smtClean="0">
                <a:latin typeface="EHUSans Light"/>
                <a:cs typeface="EHUSans Light"/>
              </a:rPr>
              <a:t>Ken</a:t>
            </a:r>
            <a:r>
              <a:rPr lang="en-US" sz="1600" dirty="0" smtClean="0">
                <a:latin typeface="EHUSans Light"/>
                <a:cs typeface="EHUSans Light"/>
              </a:rPr>
              <a:t>)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>
                <a:latin typeface="EHUSans Light"/>
                <a:cs typeface="EHUSans Light"/>
              </a:rPr>
              <a:t>Mallows – </a:t>
            </a:r>
            <a:r>
              <a:rPr lang="en-US" sz="1600" dirty="0" err="1" smtClean="0">
                <a:latin typeface="EHUSans Light"/>
                <a:cs typeface="EHUSans Light"/>
              </a:rPr>
              <a:t>Cayley</a:t>
            </a:r>
            <a:r>
              <a:rPr lang="en-US" sz="1600" dirty="0" smtClean="0">
                <a:latin typeface="EHUSans Light"/>
                <a:cs typeface="EHUSans Light"/>
              </a:rPr>
              <a:t> (</a:t>
            </a:r>
            <a:r>
              <a:rPr lang="en-US" sz="1600" dirty="0" err="1" smtClean="0">
                <a:latin typeface="EHUSans Light"/>
                <a:cs typeface="EHUSans Light"/>
              </a:rPr>
              <a:t>M</a:t>
            </a:r>
            <a:r>
              <a:rPr lang="en-US" sz="1600" baseline="-25000" dirty="0" err="1" smtClean="0">
                <a:latin typeface="EHUSans Light"/>
                <a:cs typeface="EHUSans Light"/>
              </a:rPr>
              <a:t>Cay</a:t>
            </a:r>
            <a:r>
              <a:rPr lang="en-US" sz="1600" dirty="0" smtClean="0">
                <a:latin typeface="EHUSans Light"/>
                <a:cs typeface="EHUSans Light"/>
              </a:rPr>
              <a:t>)</a:t>
            </a:r>
            <a:endParaRPr lang="en-US" sz="1600" dirty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>
                <a:latin typeface="EHUSans Light"/>
                <a:cs typeface="EHUSans Light"/>
              </a:rPr>
              <a:t>Mallows – </a:t>
            </a:r>
            <a:r>
              <a:rPr lang="en-US" sz="1600" dirty="0" err="1" smtClean="0">
                <a:latin typeface="EHUSans Light"/>
                <a:cs typeface="EHUSans Light"/>
              </a:rPr>
              <a:t>Ulam</a:t>
            </a:r>
            <a:r>
              <a:rPr lang="en-US" sz="1600" dirty="0" smtClean="0">
                <a:latin typeface="EHUSans Light"/>
                <a:cs typeface="EHUSans Light"/>
              </a:rPr>
              <a:t> (</a:t>
            </a:r>
            <a:r>
              <a:rPr lang="en-US" sz="1600" dirty="0" err="1" smtClean="0">
                <a:latin typeface="EHUSans Light"/>
                <a:cs typeface="EHUSans Light"/>
              </a:rPr>
              <a:t>M</a:t>
            </a:r>
            <a:r>
              <a:rPr lang="en-US" sz="1600" baseline="-25000" dirty="0" err="1" smtClean="0">
                <a:latin typeface="EHUSans Light"/>
                <a:cs typeface="EHUSans Light"/>
              </a:rPr>
              <a:t>Ula</a:t>
            </a:r>
            <a:r>
              <a:rPr lang="en-US" sz="1600" dirty="0" smtClean="0">
                <a:latin typeface="EHUSans Light"/>
                <a:cs typeface="EHUSans Light"/>
              </a:rPr>
              <a:t>)</a:t>
            </a:r>
          </a:p>
          <a:p>
            <a:pPr lvl="1"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>
                <a:latin typeface="EHUSans Light"/>
                <a:cs typeface="EHUSans Light"/>
              </a:rPr>
              <a:t>Generalized </a:t>
            </a:r>
            <a:r>
              <a:rPr lang="en-US" sz="1600" dirty="0" smtClean="0">
                <a:latin typeface="EHUSans Light"/>
                <a:cs typeface="EHUSans Light"/>
              </a:rPr>
              <a:t>Mallows – </a:t>
            </a:r>
            <a:r>
              <a:rPr lang="en-US" sz="1600" dirty="0">
                <a:latin typeface="EHUSans Light"/>
                <a:cs typeface="EHUSans Light"/>
              </a:rPr>
              <a:t>Kendall </a:t>
            </a:r>
            <a:r>
              <a:rPr lang="en-US" sz="1600" dirty="0" smtClean="0">
                <a:latin typeface="EHUSans Light"/>
                <a:cs typeface="EHUSans Light"/>
              </a:rPr>
              <a:t>(</a:t>
            </a:r>
            <a:r>
              <a:rPr lang="en-US" sz="1600" dirty="0" err="1" smtClean="0">
                <a:latin typeface="EHUSans Light"/>
                <a:cs typeface="EHUSans Light"/>
              </a:rPr>
              <a:t>GM</a:t>
            </a:r>
            <a:r>
              <a:rPr lang="en-US" sz="1600" baseline="-25000" dirty="0" err="1" smtClean="0">
                <a:latin typeface="EHUSans Light"/>
                <a:cs typeface="EHUSans Light"/>
              </a:rPr>
              <a:t>Ken</a:t>
            </a:r>
            <a:r>
              <a:rPr lang="en-US" sz="1600" dirty="0" smtClean="0">
                <a:latin typeface="EHUSans Light"/>
                <a:cs typeface="EHUSans Light"/>
              </a:rPr>
              <a:t>)</a:t>
            </a:r>
            <a:endParaRPr lang="en-US" sz="1600" dirty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Generalized Mallows </a:t>
            </a:r>
            <a:r>
              <a:rPr lang="en-US" sz="1600" dirty="0">
                <a:latin typeface="EHUSans Light"/>
                <a:cs typeface="EHUSans Light"/>
              </a:rPr>
              <a:t>– </a:t>
            </a:r>
            <a:r>
              <a:rPr lang="en-US" sz="1600" dirty="0" err="1" smtClean="0">
                <a:latin typeface="EHUSans Light"/>
                <a:cs typeface="EHUSans Light"/>
              </a:rPr>
              <a:t>Cayley</a:t>
            </a:r>
            <a:r>
              <a:rPr lang="en-US" sz="1600" dirty="0" smtClean="0">
                <a:latin typeface="EHUSans Light"/>
                <a:cs typeface="EHUSans Light"/>
              </a:rPr>
              <a:t> (</a:t>
            </a:r>
            <a:r>
              <a:rPr lang="en-US" sz="1600" dirty="0" err="1" smtClean="0">
                <a:latin typeface="EHUSans Light"/>
                <a:cs typeface="EHUSans Light"/>
              </a:rPr>
              <a:t>GM</a:t>
            </a:r>
            <a:r>
              <a:rPr lang="en-US" sz="1600" baseline="-25000" dirty="0" err="1" smtClean="0">
                <a:latin typeface="EHUSans Light"/>
                <a:cs typeface="EHUSans Light"/>
              </a:rPr>
              <a:t>Cay</a:t>
            </a:r>
            <a:r>
              <a:rPr lang="en-US" sz="1600" dirty="0" smtClean="0">
                <a:latin typeface="EHUSans Light"/>
                <a:cs typeface="EHUSans Light"/>
              </a:rPr>
              <a:t>)</a:t>
            </a:r>
            <a:endParaRPr lang="en-US" sz="1600" dirty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endParaRPr lang="en-US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4 problems: TSP, LOP, PFSP, QAP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50 instances for each problem of sizes:  10,20,30,40,50,60,70,80,90,100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dirty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20 repetitions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Stopping </a:t>
            </a:r>
            <a:r>
              <a:rPr lang="en-US" dirty="0">
                <a:latin typeface="EHUSans Light"/>
                <a:cs typeface="EHUSans Light"/>
              </a:rPr>
              <a:t>criterion: </a:t>
            </a:r>
            <a:r>
              <a:rPr lang="en-US" dirty="0" smtClean="0">
                <a:latin typeface="EHUSans Light"/>
                <a:cs typeface="EHUSans Light"/>
              </a:rPr>
              <a:t>1000n</a:t>
            </a:r>
            <a:r>
              <a:rPr lang="en-US" baseline="30000" dirty="0" smtClean="0">
                <a:latin typeface="EHUSans Light"/>
                <a:cs typeface="EHUSans Light"/>
              </a:rPr>
              <a:t>2 </a:t>
            </a:r>
            <a:r>
              <a:rPr lang="en-US" dirty="0" smtClean="0">
                <a:latin typeface="EHUSans Light"/>
                <a:cs typeface="EHUSans Light"/>
              </a:rPr>
              <a:t> evaluations		</a:t>
            </a:r>
            <a:r>
              <a:rPr lang="en-US" sz="1600" dirty="0" smtClean="0">
                <a:latin typeface="EHUSans Light"/>
                <a:cs typeface="EHUSans Light"/>
              </a:rPr>
              <a:t>		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Experimental design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863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QAP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470" y="3947520"/>
            <a:ext cx="4320000" cy="2880000"/>
          </a:xfrm>
          <a:prstGeom prst="rect">
            <a:avLst/>
          </a:prstGeom>
        </p:spPr>
      </p:pic>
      <p:pic>
        <p:nvPicPr>
          <p:cNvPr id="8" name="Picture 7" descr="PFSP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3937026"/>
            <a:ext cx="4320000" cy="2880000"/>
          </a:xfrm>
          <a:prstGeom prst="rect">
            <a:avLst/>
          </a:prstGeom>
        </p:spPr>
      </p:pic>
      <p:pic>
        <p:nvPicPr>
          <p:cNvPr id="7" name="Picture 6" descr="LOP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470" y="958678"/>
            <a:ext cx="4320000" cy="2880000"/>
          </a:xfrm>
          <a:prstGeom prst="rect">
            <a:avLst/>
          </a:prstGeom>
        </p:spPr>
      </p:pic>
      <p:pic>
        <p:nvPicPr>
          <p:cNvPr id="6" name="Picture 5" descr="TSP2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958678"/>
            <a:ext cx="4320000" cy="2880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Evaluating the performance of EDAs</a:t>
            </a:r>
            <a:r>
              <a:rPr lang="en-US" sz="3600" dirty="0">
                <a:latin typeface="EHUSans Light"/>
                <a:cs typeface="EHUSans Light"/>
              </a:rPr>
              <a:t/>
            </a:r>
            <a:br>
              <a:rPr lang="en-US" sz="3600" dirty="0">
                <a:latin typeface="EHUSans Light"/>
                <a:cs typeface="EHUSans Light"/>
              </a:rPr>
            </a:b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14558" y="2802812"/>
            <a:ext cx="7360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 smtClean="0">
                <a:solidFill>
                  <a:srgbClr val="000000"/>
                </a:solidFill>
                <a:latin typeface="EHUSans Light"/>
                <a:cs typeface="EHUSans Light"/>
              </a:rPr>
              <a:t>GM</a:t>
            </a:r>
            <a:r>
              <a:rPr lang="en-US" sz="1600" i="1" baseline="-25000" dirty="0" err="1" smtClean="0">
                <a:solidFill>
                  <a:srgbClr val="000000"/>
                </a:solidFill>
                <a:latin typeface="EHUSans Light"/>
                <a:cs typeface="EHUSans Light"/>
              </a:rPr>
              <a:t>cay</a:t>
            </a:r>
            <a:endParaRPr lang="en-US" sz="1600" i="1" baseline="-250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09007" y="2967675"/>
            <a:ext cx="5693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 smtClean="0">
                <a:solidFill>
                  <a:srgbClr val="000000"/>
                </a:solidFill>
                <a:latin typeface="EHUSans Light"/>
                <a:cs typeface="EHUSans Light"/>
              </a:rPr>
              <a:t>M</a:t>
            </a:r>
            <a:r>
              <a:rPr lang="en-US" sz="1600" i="1" baseline="-25000" dirty="0" err="1" smtClean="0">
                <a:solidFill>
                  <a:srgbClr val="000000"/>
                </a:solidFill>
                <a:latin typeface="EHUSans Light"/>
                <a:cs typeface="EHUSans Light"/>
              </a:rPr>
              <a:t>ula</a:t>
            </a:r>
            <a:endParaRPr lang="en-US" sz="1600" i="1" baseline="-250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41242" y="5876553"/>
            <a:ext cx="7360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 smtClean="0">
                <a:solidFill>
                  <a:srgbClr val="000000"/>
                </a:solidFill>
                <a:latin typeface="EHUSans Light"/>
                <a:cs typeface="EHUSans Light"/>
              </a:rPr>
              <a:t>GM</a:t>
            </a:r>
            <a:r>
              <a:rPr lang="en-US" sz="1600" i="1" baseline="-25000" dirty="0" err="1" smtClean="0">
                <a:solidFill>
                  <a:srgbClr val="000000"/>
                </a:solidFill>
                <a:latin typeface="EHUSans Light"/>
                <a:cs typeface="EHUSans Light"/>
              </a:rPr>
              <a:t>cay</a:t>
            </a:r>
            <a:endParaRPr lang="en-US" sz="1600" i="1" baseline="-250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78781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Distances and neighborhoods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155" y="1949732"/>
            <a:ext cx="7904402" cy="950849"/>
          </a:xfrm>
        </p:spPr>
        <p:txBody>
          <a:bodyPr>
            <a:normAutofit/>
          </a:bodyPr>
          <a:lstStyle/>
          <a:p>
            <a:pPr marL="285750" lvl="1">
              <a:lnSpc>
                <a:spcPct val="130000"/>
              </a:lnSpc>
              <a:buClr>
                <a:srgbClr val="3366FF"/>
              </a:buClr>
            </a:pPr>
            <a:r>
              <a:rPr lang="en-US" sz="1600" dirty="0" smtClean="0">
                <a:solidFill>
                  <a:srgbClr val="000000"/>
                </a:solidFill>
                <a:latin typeface="EHUSans Light"/>
                <a:cs typeface="EHUSans Light"/>
              </a:rPr>
              <a:t>Two solutions           and           are neighbors</a:t>
            </a:r>
            <a:r>
              <a:rPr lang="en-US" sz="1600" dirty="0" smtClean="0">
                <a:latin typeface="EHUSans Light"/>
                <a:cs typeface="EHUSans Light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EHUSans Light"/>
                <a:cs typeface="EHUSans Light"/>
              </a:rPr>
              <a:t>if the </a:t>
            </a:r>
            <a:r>
              <a:rPr lang="en-US" sz="1600" dirty="0" smtClean="0">
                <a:solidFill>
                  <a:srgbClr val="000000"/>
                </a:solidFill>
                <a:latin typeface="EHUSans"/>
                <a:cs typeface="EHUSans"/>
              </a:rPr>
              <a:t>Kendall’s-</a:t>
            </a:r>
            <a:r>
              <a:rPr lang="en-US" sz="1600" dirty="0" err="1" smtClean="0">
                <a:solidFill>
                  <a:srgbClr val="000000"/>
                </a:solidFill>
                <a:latin typeface="EHUSans"/>
                <a:ea typeface="Lucida Grande"/>
                <a:cs typeface="EHUSans"/>
              </a:rPr>
              <a:t>τ</a:t>
            </a:r>
            <a:r>
              <a:rPr lang="en-US" sz="1600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EHUSans Light"/>
                <a:cs typeface="EHUSans Light"/>
              </a:rPr>
              <a:t>distance between             and             is</a:t>
            </a:r>
            <a:endParaRPr lang="en-US" sz="1600" dirty="0">
              <a:solidFill>
                <a:srgbClr val="000000"/>
              </a:solidFill>
              <a:effectLst/>
              <a:latin typeface="EHUSans Light"/>
              <a:cs typeface="EHUSans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56</a:t>
            </a:fld>
            <a:endParaRPr lang="en-US" dirty="0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037" y="2342201"/>
            <a:ext cx="393700" cy="3175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57" y="2024701"/>
            <a:ext cx="393700" cy="317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321" y="2342201"/>
            <a:ext cx="1943100" cy="3175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590" y="2134163"/>
            <a:ext cx="292100" cy="165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088" y="2134163"/>
            <a:ext cx="292100" cy="1651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512155" y="3391739"/>
            <a:ext cx="7904401" cy="950849"/>
            <a:chOff x="512155" y="2799584"/>
            <a:chExt cx="7904401" cy="950849"/>
          </a:xfrm>
        </p:grpSpPr>
        <p:sp>
          <p:nvSpPr>
            <p:cNvPr id="17" name="Content Placeholder 2"/>
            <p:cNvSpPr txBox="1">
              <a:spLocks/>
            </p:cNvSpPr>
            <p:nvPr/>
          </p:nvSpPr>
          <p:spPr>
            <a:xfrm>
              <a:off x="512155" y="2799584"/>
              <a:ext cx="7904401" cy="95084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lvl="1">
                <a:lnSpc>
                  <a:spcPct val="130000"/>
                </a:lnSpc>
                <a:buClr>
                  <a:srgbClr val="3366FF"/>
                </a:buClr>
              </a:pPr>
              <a:r>
                <a:rPr lang="en-US" sz="1600" dirty="0" smtClean="0">
                  <a:solidFill>
                    <a:srgbClr val="000000"/>
                  </a:solidFill>
                  <a:latin typeface="EHUSans Light"/>
                  <a:cs typeface="EHUSans Light"/>
                </a:rPr>
                <a:t>Two solutions           and           are neighbors if the </a:t>
              </a:r>
              <a:r>
                <a:rPr lang="en-US" sz="1600" dirty="0" err="1" smtClean="0">
                  <a:solidFill>
                    <a:srgbClr val="000000"/>
                  </a:solidFill>
                  <a:latin typeface="EHUSans"/>
                  <a:cs typeface="EHUSans"/>
                </a:rPr>
                <a:t>Cayley</a:t>
              </a:r>
              <a:r>
                <a:rPr lang="en-US" sz="1600" dirty="0" smtClean="0">
                  <a:solidFill>
                    <a:srgbClr val="000000"/>
                  </a:solidFill>
                  <a:latin typeface="EHUSans"/>
                  <a:ea typeface="Lucida Grande"/>
                  <a:cs typeface="EHUSans"/>
                </a:rPr>
                <a:t> </a:t>
              </a:r>
              <a:r>
                <a:rPr lang="en-US" sz="1600" dirty="0" smtClean="0">
                  <a:solidFill>
                    <a:srgbClr val="000000"/>
                  </a:solidFill>
                  <a:latin typeface="EHUSans Light"/>
                  <a:cs typeface="EHUSans Light"/>
                </a:rPr>
                <a:t>distance between           and           is</a:t>
              </a:r>
              <a:endParaRPr lang="en-US" sz="1600" dirty="0">
                <a:solidFill>
                  <a:srgbClr val="000000"/>
                </a:solidFill>
                <a:latin typeface="EHUSans Light"/>
                <a:cs typeface="EHUSans Light"/>
              </a:endParaRPr>
            </a:p>
          </p:txBody>
        </p:sp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8856" y="2984015"/>
              <a:ext cx="292100" cy="165100"/>
            </a:xfrm>
            <a:prstGeom prst="rect">
              <a:avLst/>
            </a:prstGeom>
          </p:spPr>
        </p:pic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7354" y="2984015"/>
              <a:ext cx="292100" cy="165100"/>
            </a:xfrm>
            <a:prstGeom prst="rect">
              <a:avLst/>
            </a:prstGeom>
          </p:spPr>
        </p:pic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3715" y="2984015"/>
              <a:ext cx="292100" cy="165100"/>
            </a:xfrm>
            <a:prstGeom prst="rect">
              <a:avLst/>
            </a:prstGeom>
          </p:spPr>
        </p:pic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036" y="3290029"/>
              <a:ext cx="292100" cy="165100"/>
            </a:xfrm>
            <a:prstGeom prst="rect">
              <a:avLst/>
            </a:prstGeom>
          </p:spPr>
        </p:pic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2964" y="3217033"/>
              <a:ext cx="1701800" cy="266700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512155" y="4850562"/>
            <a:ext cx="8229600" cy="950849"/>
            <a:chOff x="512155" y="3902833"/>
            <a:chExt cx="8229600" cy="950849"/>
          </a:xfrm>
        </p:grpSpPr>
        <p:grpSp>
          <p:nvGrpSpPr>
            <p:cNvPr id="27" name="Group 26"/>
            <p:cNvGrpSpPr/>
            <p:nvPr/>
          </p:nvGrpSpPr>
          <p:grpSpPr>
            <a:xfrm>
              <a:off x="512155" y="3902833"/>
              <a:ext cx="8229600" cy="950849"/>
              <a:chOff x="512155" y="2799584"/>
              <a:chExt cx="8229600" cy="950849"/>
            </a:xfrm>
          </p:grpSpPr>
          <p:sp>
            <p:nvSpPr>
              <p:cNvPr id="28" name="Content Placeholder 2"/>
              <p:cNvSpPr txBox="1">
                <a:spLocks/>
              </p:cNvSpPr>
              <p:nvPr/>
            </p:nvSpPr>
            <p:spPr>
              <a:xfrm>
                <a:off x="512155" y="2799584"/>
                <a:ext cx="8229600" cy="95084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lvl="1">
                  <a:lnSpc>
                    <a:spcPct val="130000"/>
                  </a:lnSpc>
                  <a:buClr>
                    <a:srgbClr val="3366FF"/>
                  </a:buClr>
                </a:pPr>
                <a:r>
                  <a:rPr lang="en-US" sz="1600" dirty="0" smtClean="0">
                    <a:solidFill>
                      <a:srgbClr val="000000"/>
                    </a:solidFill>
                    <a:latin typeface="EHUSans Light"/>
                    <a:cs typeface="EHUSans Light"/>
                  </a:rPr>
                  <a:t>Two solutions           and           are neighbors</a:t>
                </a:r>
                <a:r>
                  <a:rPr lang="en-US" sz="1600" dirty="0" smtClean="0">
                    <a:solidFill>
                      <a:srgbClr val="3366FF"/>
                    </a:solidFill>
                    <a:latin typeface="EHUSans Light"/>
                    <a:cs typeface="EHUSans Light"/>
                  </a:rPr>
                  <a:t> 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EHUSans Light"/>
                    <a:cs typeface="EHUSans Light"/>
                  </a:rPr>
                  <a:t>if the </a:t>
                </a:r>
                <a:r>
                  <a:rPr lang="en-US" sz="1600" dirty="0" err="1" smtClean="0">
                    <a:solidFill>
                      <a:srgbClr val="000000"/>
                    </a:solidFill>
                    <a:latin typeface="EHUSans"/>
                    <a:cs typeface="EHUSans"/>
                  </a:rPr>
                  <a:t>Ulam</a:t>
                </a:r>
                <a:r>
                  <a:rPr lang="en-US" sz="1600" dirty="0" smtClean="0">
                    <a:solidFill>
                      <a:srgbClr val="000000"/>
                    </a:solidFill>
                    <a:latin typeface="EHUSans Light"/>
                    <a:cs typeface="EHUSans Light"/>
                  </a:rPr>
                  <a:t> distance between           and           is</a:t>
                </a:r>
                <a:endParaRPr lang="en-US" sz="1600" dirty="0">
                  <a:solidFill>
                    <a:srgbClr val="000000"/>
                  </a:solidFill>
                  <a:latin typeface="EHUSans Light"/>
                  <a:cs typeface="EHUSans Light"/>
                </a:endParaRPr>
              </a:p>
            </p:txBody>
          </p:sp>
          <p:pic>
            <p:nvPicPr>
              <p:cNvPr id="29" name="Picture 28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18856" y="2984015"/>
                <a:ext cx="292100" cy="165100"/>
              </a:xfrm>
              <a:prstGeom prst="rect">
                <a:avLst/>
              </a:prstGeom>
            </p:spPr>
          </p:pic>
          <p:pic>
            <p:nvPicPr>
              <p:cNvPr id="30" name="Picture 29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47354" y="2984015"/>
                <a:ext cx="292100" cy="165100"/>
              </a:xfrm>
              <a:prstGeom prst="rect">
                <a:avLst/>
              </a:prstGeom>
            </p:spPr>
          </p:pic>
          <p:pic>
            <p:nvPicPr>
              <p:cNvPr id="31" name="Picture 30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56621" y="2984015"/>
                <a:ext cx="292100" cy="165100"/>
              </a:xfrm>
              <a:prstGeom prst="rect">
                <a:avLst/>
              </a:prstGeom>
            </p:spPr>
          </p:pic>
          <p:pic>
            <p:nvPicPr>
              <p:cNvPr id="32" name="Picture 31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70506" y="2984015"/>
                <a:ext cx="292100" cy="165100"/>
              </a:xfrm>
              <a:prstGeom prst="rect">
                <a:avLst/>
              </a:prstGeom>
            </p:spPr>
          </p:pic>
        </p:grpSp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6754" y="4320205"/>
              <a:ext cx="1727200" cy="266700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512155" y="1592184"/>
            <a:ext cx="20569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Swap neighborhood</a:t>
            </a: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12156" y="3001767"/>
            <a:ext cx="26536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Interchange neighborhood</a:t>
            </a: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12156" y="4436189"/>
            <a:ext cx="2066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Insert neighborhood</a:t>
            </a: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00770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82532" y="1704894"/>
            <a:ext cx="751531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dirty="0" err="1" smtClean="0">
                <a:latin typeface="EHUSans"/>
                <a:cs typeface="EHUSans"/>
              </a:rPr>
              <a:t>Multistart</a:t>
            </a:r>
            <a:r>
              <a:rPr lang="en-US" dirty="0" smtClean="0">
                <a:latin typeface="EHUSans"/>
                <a:cs typeface="EHUSans"/>
              </a:rPr>
              <a:t> Local Searches (MLSs):</a:t>
            </a:r>
          </a:p>
          <a:p>
            <a:pPr marL="285750" indent="-285750">
              <a:buClr>
                <a:srgbClr val="3366FF"/>
              </a:buClr>
              <a:buFont typeface="Arial"/>
              <a:buChar char="•"/>
            </a:pPr>
            <a:endParaRPr lang="en-US" dirty="0" smtClean="0">
              <a:latin typeface="EHUSans"/>
              <a:cs typeface="EHUSans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Swap neighborhood (MLS</a:t>
            </a:r>
            <a:r>
              <a:rPr lang="en-US" sz="1600" baseline="-25000" dirty="0" smtClean="0">
                <a:latin typeface="EHUSans Light"/>
                <a:cs typeface="EHUSans Light"/>
              </a:rPr>
              <a:t>S</a:t>
            </a:r>
            <a:r>
              <a:rPr lang="en-US" sz="1600" dirty="0" smtClean="0">
                <a:latin typeface="EHUSans Light"/>
                <a:cs typeface="EHUSans Light"/>
              </a:rPr>
              <a:t>)</a:t>
            </a: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Interchange neighborhood (MLS</a:t>
            </a:r>
            <a:r>
              <a:rPr lang="en-US" sz="1600" baseline="-25000" dirty="0" smtClean="0">
                <a:latin typeface="EHUSans Light"/>
                <a:cs typeface="EHUSans Light"/>
              </a:rPr>
              <a:t>X</a:t>
            </a:r>
            <a:r>
              <a:rPr lang="en-US" sz="1600" dirty="0" smtClean="0">
                <a:latin typeface="EHUSans Light"/>
                <a:cs typeface="EHUSans Light"/>
              </a:rPr>
              <a:t>)</a:t>
            </a:r>
            <a:endParaRPr lang="en-US" sz="1600" dirty="0">
              <a:latin typeface="EHUSans Light"/>
              <a:cs typeface="EHUSans Light"/>
            </a:endParaRPr>
          </a:p>
          <a:p>
            <a:pPr marL="742950" lvl="1" indent="-285750">
              <a:buClr>
                <a:srgbClr val="3366FF"/>
              </a:buClr>
              <a:buFont typeface="Arial"/>
              <a:buChar char="•"/>
            </a:pPr>
            <a:r>
              <a:rPr lang="en-US" sz="1600" dirty="0" smtClean="0">
                <a:latin typeface="EHUSans Light"/>
                <a:cs typeface="EHUSans Light"/>
              </a:rPr>
              <a:t>Insert neighborhood (MLS</a:t>
            </a:r>
            <a:r>
              <a:rPr lang="en-US" sz="1600" baseline="-25000" dirty="0" smtClean="0">
                <a:latin typeface="EHUSans Light"/>
                <a:cs typeface="EHUSans Light"/>
              </a:rPr>
              <a:t>I</a:t>
            </a:r>
            <a:r>
              <a:rPr lang="en-US" sz="1600" dirty="0" smtClean="0">
                <a:latin typeface="EHUSans Light"/>
                <a:cs typeface="EHUSans Light"/>
              </a:rPr>
              <a:t>)</a:t>
            </a:r>
          </a:p>
          <a:p>
            <a:pPr lvl="1">
              <a:buClr>
                <a:srgbClr val="3366FF"/>
              </a:buClr>
            </a:pPr>
            <a:endParaRPr lang="en-US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4 problems: TSP, LOP, PFSP, QAP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50 instances for each problem of sizes:  10,20,30,40,50,60,70,80,90,100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dirty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20 repetitions</a:t>
            </a: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endParaRPr lang="en-US" dirty="0" smtClean="0">
              <a:latin typeface="EHUSans Light"/>
              <a:cs typeface="EHUSans Light"/>
            </a:endParaRPr>
          </a:p>
          <a:p>
            <a:pPr marL="287338" lvl="1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latin typeface="EHUSans Light"/>
                <a:cs typeface="EHUSans Light"/>
              </a:rPr>
              <a:t>Stopping </a:t>
            </a:r>
            <a:r>
              <a:rPr lang="en-US" dirty="0">
                <a:latin typeface="EHUSans Light"/>
                <a:cs typeface="EHUSans Light"/>
              </a:rPr>
              <a:t>criterion: </a:t>
            </a:r>
            <a:r>
              <a:rPr lang="en-US" dirty="0" smtClean="0">
                <a:latin typeface="EHUSans Light"/>
                <a:cs typeface="EHUSans Light"/>
              </a:rPr>
              <a:t>1000n</a:t>
            </a:r>
            <a:r>
              <a:rPr lang="en-US" baseline="30000" dirty="0" smtClean="0">
                <a:latin typeface="EHUSans Light"/>
                <a:cs typeface="EHUSans Light"/>
              </a:rPr>
              <a:t>2 </a:t>
            </a:r>
            <a:r>
              <a:rPr lang="en-US" dirty="0" smtClean="0">
                <a:latin typeface="EHUSans Light"/>
                <a:cs typeface="EHUSans Light"/>
              </a:rPr>
              <a:t> evaluations		</a:t>
            </a:r>
            <a:r>
              <a:rPr lang="en-US" sz="1600" dirty="0" smtClean="0">
                <a:latin typeface="EHUSans Light"/>
                <a:cs typeface="EHUSans Light"/>
              </a:rPr>
              <a:t>		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Experimental design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42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QAP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470" y="3940940"/>
            <a:ext cx="4320000" cy="2880000"/>
          </a:xfrm>
          <a:prstGeom prst="rect">
            <a:avLst/>
          </a:prstGeom>
        </p:spPr>
      </p:pic>
      <p:pic>
        <p:nvPicPr>
          <p:cNvPr id="8" name="Picture 7" descr="PFSP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98" y="3946598"/>
            <a:ext cx="4320000" cy="2880000"/>
          </a:xfrm>
          <a:prstGeom prst="rect">
            <a:avLst/>
          </a:prstGeom>
        </p:spPr>
      </p:pic>
      <p:pic>
        <p:nvPicPr>
          <p:cNvPr id="5" name="Picture 4" descr="LOP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470" y="958678"/>
            <a:ext cx="4320000" cy="2880000"/>
          </a:xfrm>
          <a:prstGeom prst="rect">
            <a:avLst/>
          </a:prstGeom>
        </p:spPr>
      </p:pic>
      <p:pic>
        <p:nvPicPr>
          <p:cNvPr id="3" name="Picture 2" descr="TSP2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98" y="958678"/>
            <a:ext cx="4320000" cy="288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Evaluating the performance of MLSs</a:t>
            </a:r>
            <a:r>
              <a:rPr lang="en-US" sz="3600" dirty="0">
                <a:latin typeface="EHUSans Light"/>
                <a:cs typeface="EHUSans Light"/>
              </a:rPr>
              <a:t/>
            </a:r>
            <a:br>
              <a:rPr lang="en-US" sz="3600" dirty="0">
                <a:latin typeface="EHUSans Light"/>
                <a:cs typeface="EHUSans Light"/>
              </a:rPr>
            </a:b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34607" y="2754794"/>
            <a:ext cx="6206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000000"/>
                </a:solidFill>
                <a:latin typeface="EHUSans Light"/>
                <a:cs typeface="EHUSans Light"/>
              </a:rPr>
              <a:t>MLS</a:t>
            </a:r>
            <a:r>
              <a:rPr lang="en-US" sz="1600" i="1" baseline="-25000" dirty="0">
                <a:solidFill>
                  <a:srgbClr val="000000"/>
                </a:solidFill>
                <a:latin typeface="EHUSans Light"/>
                <a:cs typeface="EHUSans Light"/>
              </a:rPr>
              <a:t>I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70264" y="2797475"/>
            <a:ext cx="6206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000000"/>
                </a:solidFill>
                <a:latin typeface="EHUSans Light"/>
                <a:cs typeface="EHUSans Light"/>
              </a:rPr>
              <a:t>MLS</a:t>
            </a:r>
            <a:r>
              <a:rPr lang="en-US" sz="1600" i="1" baseline="-25000" dirty="0">
                <a:solidFill>
                  <a:srgbClr val="000000"/>
                </a:solidFill>
                <a:latin typeface="EHUSans Light"/>
                <a:cs typeface="EHUSans Light"/>
              </a:rPr>
              <a:t>I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70264" y="5907096"/>
            <a:ext cx="6848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000000"/>
                </a:solidFill>
                <a:latin typeface="EHUSans Light"/>
                <a:cs typeface="EHUSans Light"/>
              </a:rPr>
              <a:t>MLS</a:t>
            </a:r>
            <a:r>
              <a:rPr lang="en-US" sz="1600" i="1" baseline="-25000" dirty="0" smtClean="0">
                <a:solidFill>
                  <a:srgbClr val="000000"/>
                </a:solidFill>
                <a:latin typeface="EHUSans Light"/>
                <a:cs typeface="EHUSans Light"/>
              </a:rPr>
              <a:t>X</a:t>
            </a:r>
            <a:endParaRPr lang="en-US" sz="1600" i="1" baseline="-250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67261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Correlation Analysis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Experiments</a:t>
            </a:r>
            <a:endParaRPr lang="en-US" sz="3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7945701"/>
              </p:ext>
            </p:extLst>
          </p:nvPr>
        </p:nvGraphicFramePr>
        <p:xfrm>
          <a:off x="1923790" y="2574647"/>
          <a:ext cx="526288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/>
                <a:gridCol w="1483360"/>
                <a:gridCol w="1483360"/>
                <a:gridCol w="148336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MLS</a:t>
                      </a:r>
                      <a:r>
                        <a:rPr lang="en-US" sz="1600" b="0" i="0" baseline="-2500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S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MLS</a:t>
                      </a:r>
                      <a:r>
                        <a:rPr lang="en-US" sz="1600" b="0" i="0" baseline="-2500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X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MLS</a:t>
                      </a:r>
                      <a:r>
                        <a:rPr lang="en-US" sz="1600" b="0" i="0" baseline="-2500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I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M</a:t>
                      </a:r>
                      <a:r>
                        <a:rPr lang="en-US" sz="16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ken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0.975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0.902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0.288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M</a:t>
                      </a:r>
                      <a:r>
                        <a:rPr lang="en-US" sz="16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cay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0.439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0.523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0.290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M</a:t>
                      </a:r>
                      <a:r>
                        <a:rPr lang="en-US" sz="16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ula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0.336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0.347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0.772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GM</a:t>
                      </a:r>
                      <a:r>
                        <a:rPr lang="en-US" sz="16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ken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0.955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0.877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0.359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GM</a:t>
                      </a:r>
                      <a:r>
                        <a:rPr lang="en-US" sz="16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cay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0.695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0.745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0.255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59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090554" y="2037432"/>
            <a:ext cx="29290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Pearson Correlation Coefficients</a:t>
            </a:r>
            <a:endParaRPr lang="en-US" sz="1400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3071223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>
                <a:latin typeface="EHUSans Light"/>
                <a:cs typeface="EHUSans Light"/>
              </a:rPr>
              <a:t>optimization </a:t>
            </a:r>
            <a:r>
              <a:rPr lang="en-US" sz="3600" dirty="0" smtClean="0">
                <a:latin typeface="EHUSans Light"/>
                <a:cs typeface="EHUSans Light"/>
              </a:rPr>
              <a:t>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Goal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Clr>
                <a:srgbClr val="3366FF"/>
              </a:buClr>
            </a:pPr>
            <a:endParaRPr lang="en-US" sz="28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28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latin typeface="EHUSans Light"/>
                <a:cs typeface="EHUSans Light"/>
              </a:rPr>
              <a:t>To find the permutation solution that minimizes </a:t>
            </a: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latin typeface="EHUSans Light"/>
                <a:cs typeface="EHUSans Light"/>
              </a:rPr>
              <a:t>a </a:t>
            </a:r>
            <a:r>
              <a:rPr lang="en-US" sz="2400" i="1" dirty="0" smtClean="0">
                <a:latin typeface="EHUSans Light"/>
                <a:cs typeface="EHUSans Light"/>
              </a:rPr>
              <a:t>fitness function</a:t>
            </a: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latin typeface="EHUSans Light"/>
                <a:cs typeface="EHUSans Light"/>
              </a:rPr>
              <a:t>The search space        consists of        solutions.</a:t>
            </a:r>
          </a:p>
          <a:p>
            <a:pPr>
              <a:buClr>
                <a:srgbClr val="3366FF"/>
              </a:buClr>
            </a:pPr>
            <a:endParaRPr lang="en-US" sz="28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28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28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2800" dirty="0" smtClean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928" y="4028527"/>
            <a:ext cx="2844800" cy="6604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462" y="5338306"/>
            <a:ext cx="355600" cy="317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838" y="5328184"/>
            <a:ext cx="279400" cy="266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668" y="3140993"/>
            <a:ext cx="1905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99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Ruggedness of the fitness landscape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60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073207"/>
              </p:ext>
            </p:extLst>
          </p:nvPr>
        </p:nvGraphicFramePr>
        <p:xfrm>
          <a:off x="1923790" y="3066256"/>
          <a:ext cx="526288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1355"/>
                <a:gridCol w="1334805"/>
                <a:gridCol w="1483360"/>
                <a:gridCol w="14833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Problem</a:t>
                      </a:r>
                      <a:endParaRPr lang="en-US" sz="16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Swap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Interchange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Insert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TSP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EHUSans Light"/>
                          <a:cs typeface="EHUSans Light"/>
                        </a:rPr>
                        <a:t>105628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EHUSans Light"/>
                          <a:cs typeface="EHUSans Light"/>
                        </a:rPr>
                        <a:t>538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9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PFSP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EHUSans Light"/>
                          <a:cs typeface="EHUSans Light"/>
                        </a:rPr>
                        <a:t>64367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352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EHUSans Light"/>
                          <a:cs typeface="EHUSans Light"/>
                        </a:rPr>
                        <a:t>13640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LOP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EHUSans Light"/>
                          <a:cs typeface="EHUSans Light"/>
                        </a:rPr>
                        <a:t>20700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EHUSans Light"/>
                          <a:cs typeface="EHUSans Light"/>
                        </a:rPr>
                        <a:t>85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11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QAP</a:t>
                      </a:r>
                      <a:endParaRPr lang="en-US" sz="1600" b="0" i="0" baseline="-2500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EHUSans Light"/>
                          <a:cs typeface="EHUSans Light"/>
                        </a:rPr>
                        <a:t>43424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latin typeface="EHUSans Light"/>
                          <a:cs typeface="EHUSans Light"/>
                        </a:rPr>
                        <a:t>1160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1020</a:t>
                      </a:r>
                      <a:endParaRPr lang="en-US" sz="1600" b="1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319251" y="2529041"/>
            <a:ext cx="4471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The number of local optima for an instance of n=10 </a:t>
            </a:r>
            <a:endParaRPr lang="en-US" sz="1400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702760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999038" y="6214587"/>
            <a:ext cx="165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EHUSans"/>
                <a:cs typeface="EHUSans"/>
              </a:rPr>
              <a:t>278 instances</a:t>
            </a:r>
            <a:endParaRPr lang="en-US" dirty="0">
              <a:solidFill>
                <a:schemeClr val="bg1"/>
              </a:solidFill>
              <a:latin typeface="EHUSans"/>
              <a:cs typeface="EHUSans"/>
            </a:endParaRPr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Conclusions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>
              <a:buClr>
                <a:srgbClr val="3366FF"/>
              </a:buClr>
            </a:pPr>
            <a:endParaRPr lang="en-US" sz="16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The </a:t>
            </a:r>
            <a:r>
              <a:rPr lang="en-US" sz="1800" dirty="0">
                <a:latin typeface="EHUSans Light"/>
                <a:cs typeface="EHUSans Light"/>
              </a:rPr>
              <a:t>Mallows and Generalized Mallows EDAs under the Kendall’s-</a:t>
            </a:r>
            <a:r>
              <a:rPr lang="en-US" sz="1800" dirty="0" err="1">
                <a:latin typeface="EHUSans Light"/>
                <a:ea typeface="Lucida Grande"/>
                <a:cs typeface="EHUSans Light"/>
              </a:rPr>
              <a:t>τ</a:t>
            </a:r>
            <a:r>
              <a:rPr lang="en-US" sz="1800" dirty="0">
                <a:latin typeface="EHUSans Light"/>
                <a:cs typeface="EHUSans Light"/>
              </a:rPr>
              <a:t>, </a:t>
            </a:r>
            <a:r>
              <a:rPr lang="en-US" sz="1800" dirty="0" err="1">
                <a:latin typeface="EHUSans Light"/>
                <a:cs typeface="EHUSans Light"/>
              </a:rPr>
              <a:t>Cayley</a:t>
            </a:r>
            <a:r>
              <a:rPr lang="en-US" sz="1800" dirty="0">
                <a:latin typeface="EHUSans Light"/>
                <a:cs typeface="EHUSans Light"/>
              </a:rPr>
              <a:t> and </a:t>
            </a:r>
            <a:r>
              <a:rPr lang="en-US" sz="1800" dirty="0" err="1">
                <a:latin typeface="EHUSans Light"/>
                <a:cs typeface="EHUSans Light"/>
              </a:rPr>
              <a:t>Ulam</a:t>
            </a:r>
            <a:r>
              <a:rPr lang="en-US" sz="1800" dirty="0">
                <a:latin typeface="EHUSans Light"/>
                <a:cs typeface="EHUSans Light"/>
              </a:rPr>
              <a:t> </a:t>
            </a:r>
            <a:r>
              <a:rPr lang="en-US" sz="1800" dirty="0" smtClean="0">
                <a:latin typeface="EHUSans Light"/>
                <a:cs typeface="EHUSans Light"/>
              </a:rPr>
              <a:t>distances have despair behaviors </a:t>
            </a:r>
            <a:r>
              <a:rPr lang="en-US" sz="1800" dirty="0">
                <a:latin typeface="EHUSans Light"/>
                <a:cs typeface="EHUSans Light"/>
              </a:rPr>
              <a:t>in </a:t>
            </a:r>
            <a:r>
              <a:rPr lang="en-US" sz="1800" dirty="0" smtClean="0">
                <a:latin typeface="EHUSans Light"/>
                <a:cs typeface="EHUSans Light"/>
              </a:rPr>
              <a:t>the considered problems.</a:t>
            </a:r>
          </a:p>
          <a:p>
            <a:pPr>
              <a:buClr>
                <a:srgbClr val="3366FF"/>
              </a:buClr>
            </a:pPr>
            <a:endParaRPr lang="en-US" sz="18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endParaRPr lang="en-US" sz="18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Conducted experiments revealed that there exists a relation between the distances and neighborhoods in EDAs and MLS.</a:t>
            </a:r>
          </a:p>
          <a:p>
            <a:pPr>
              <a:buClr>
                <a:srgbClr val="3366FF"/>
              </a:buClr>
            </a:pPr>
            <a:endParaRPr lang="en-US" sz="1800" dirty="0" smtClean="0">
              <a:latin typeface="EHUSans Light"/>
              <a:cs typeface="EHUSans Light"/>
            </a:endParaRPr>
          </a:p>
          <a:p>
            <a:pPr marL="0" indent="0">
              <a:buClr>
                <a:srgbClr val="3366FF"/>
              </a:buClr>
              <a:buNone/>
            </a:pPr>
            <a:endParaRPr lang="en-US" sz="1800" dirty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The best performing distance-neighborhood is the one that most smooth landscape generates.</a:t>
            </a:r>
          </a:p>
          <a:p>
            <a:pPr>
              <a:buClr>
                <a:srgbClr val="3366FF"/>
              </a:buClr>
            </a:pPr>
            <a:endParaRPr lang="en-US" sz="1800" dirty="0" smtClean="0"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745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4040647"/>
            <a:ext cx="8886492" cy="1231562"/>
          </a:xfrm>
        </p:spPr>
        <p:txBody>
          <a:bodyPr anchor="b">
            <a:normAutofit/>
          </a:bodyPr>
          <a:lstStyle/>
          <a:p>
            <a:pPr algn="r"/>
            <a:r>
              <a:rPr lang="en-US" sz="3600" dirty="0" smtClean="0">
                <a:latin typeface="EHUSans Light"/>
                <a:cs typeface="EHUSans Light"/>
              </a:rPr>
              <a:t>Studying the </a:t>
            </a:r>
            <a:r>
              <a:rPr lang="en-US" sz="3600" dirty="0">
                <a:latin typeface="EHUSans Light"/>
                <a:cs typeface="EHUSans Light"/>
              </a:rPr>
              <a:t>linear ordering </a:t>
            </a:r>
            <a:r>
              <a:rPr lang="en-US" sz="3600" dirty="0" smtClean="0">
                <a:latin typeface="EHUSans Light"/>
                <a:cs typeface="EHUSans Light"/>
              </a:rPr>
              <a:t>problem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EHUSans Light"/>
              <a:cs typeface="EHUSans Light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0" y="5399661"/>
            <a:ext cx="914400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780087" y="5471261"/>
            <a:ext cx="1106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3366FF"/>
                </a:solidFill>
                <a:latin typeface="EHUSans Light"/>
                <a:cs typeface="EHUSans Light"/>
              </a:rPr>
              <a:t>Part </a:t>
            </a:r>
            <a:r>
              <a:rPr lang="en-US" sz="2800" dirty="0" smtClean="0">
                <a:solidFill>
                  <a:srgbClr val="3366FF"/>
                </a:solidFill>
                <a:latin typeface="EHUSans Light"/>
                <a:cs typeface="EHUSans Light"/>
              </a:rPr>
              <a:t>II</a:t>
            </a:r>
            <a:endParaRPr lang="en-US" sz="28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998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270" y="2134293"/>
            <a:ext cx="3306277" cy="33062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linear ordering problem 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567" y="5355300"/>
            <a:ext cx="1041400" cy="2159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173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32" y="1844976"/>
            <a:ext cx="3636735" cy="3618274"/>
          </a:xfrm>
          <a:prstGeom prst="rect">
            <a:avLst/>
          </a:prstGeom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linear ordering problem 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790" y="6073368"/>
            <a:ext cx="1498600" cy="3302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567" y="5355300"/>
            <a:ext cx="1041400" cy="2159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64</a:t>
            </a:fld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585" y="3245741"/>
            <a:ext cx="3175000" cy="901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033" y="5664224"/>
            <a:ext cx="13335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35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32" y="1834596"/>
            <a:ext cx="3647168" cy="3628654"/>
          </a:xfrm>
          <a:prstGeom prst="rect">
            <a:avLst/>
          </a:prstGeom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567" y="5355300"/>
            <a:ext cx="1041400" cy="215900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linear ordering </a:t>
            </a:r>
            <a:r>
              <a:rPr lang="en-US" sz="3600" dirty="0" smtClean="0">
                <a:latin typeface="EHUSans Light"/>
                <a:cs typeface="EHUSans Light"/>
              </a:rPr>
              <a:t>problem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65</a:t>
            </a:fld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585" y="3245741"/>
            <a:ext cx="3175000" cy="9017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640" y="5675610"/>
            <a:ext cx="1320800" cy="2159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220" y="6086068"/>
            <a:ext cx="14478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607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linear ordering </a:t>
            </a:r>
            <a:r>
              <a:rPr lang="en-US" sz="3600" dirty="0" smtClean="0">
                <a:latin typeface="EHUSans Light"/>
                <a:cs typeface="EHUSans Light"/>
              </a:rPr>
              <a:t>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Some applications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66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18512" y="1973199"/>
            <a:ext cx="687182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r>
              <a:rPr lang="en-US" sz="2000" dirty="0" smtClean="0">
                <a:latin typeface="EHUSans Light"/>
                <a:cs typeface="EHUSans Light"/>
              </a:rPr>
              <a:t>Aggregation of individual preferences</a:t>
            </a:r>
          </a:p>
          <a:p>
            <a:pPr marL="742950" lvl="2" indent="-285750">
              <a:buClr>
                <a:srgbClr val="3366FF"/>
              </a:buClr>
              <a:buFont typeface="Lucida Grande"/>
              <a:buChar char="-"/>
            </a:pPr>
            <a:r>
              <a:rPr lang="en-US" sz="2000" dirty="0" err="1" smtClean="0">
                <a:latin typeface="EHUSans Light"/>
                <a:cs typeface="EHUSans Light"/>
              </a:rPr>
              <a:t>Kemeny</a:t>
            </a:r>
            <a:r>
              <a:rPr lang="en-US" sz="2000" dirty="0" smtClean="0">
                <a:latin typeface="EHUSans Light"/>
                <a:cs typeface="EHUSans Light"/>
              </a:rPr>
              <a:t> </a:t>
            </a:r>
            <a:r>
              <a:rPr lang="en-US" sz="2000" dirty="0">
                <a:latin typeface="EHUSans Light"/>
                <a:cs typeface="EHUSans Light"/>
              </a:rPr>
              <a:t>ranking problem</a:t>
            </a:r>
          </a:p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endParaRPr lang="en-US" sz="2000" dirty="0" smtClean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endParaRPr lang="en-US" sz="2000" dirty="0" smtClean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r>
              <a:rPr lang="en-US" sz="2000" dirty="0" smtClean="0">
                <a:latin typeface="EHUSans Light"/>
                <a:cs typeface="EHUSans Light"/>
              </a:rPr>
              <a:t>Triangulation of Input-Output tables of the branches of an economy</a:t>
            </a:r>
          </a:p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endParaRPr lang="en-US" sz="2000" dirty="0" smtClean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endParaRPr lang="en-US" sz="2000" dirty="0" smtClean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r>
              <a:rPr lang="en-US" sz="2000" dirty="0" smtClean="0">
                <a:latin typeface="EHUSans Light"/>
                <a:cs typeface="EHUSans Light"/>
              </a:rPr>
              <a:t>Ranking in sports tournaments</a:t>
            </a:r>
          </a:p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endParaRPr lang="en-US" sz="2000" dirty="0" smtClean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endParaRPr lang="en-US" sz="2000" dirty="0">
              <a:latin typeface="EHUSans Light"/>
              <a:cs typeface="EHUSans Light"/>
            </a:endParaRPr>
          </a:p>
          <a:p>
            <a:pPr marL="285750" indent="-285750">
              <a:buClr>
                <a:srgbClr val="3366FF"/>
              </a:buClr>
              <a:buFont typeface="Lucida Grande"/>
              <a:buChar char="-"/>
            </a:pPr>
            <a:r>
              <a:rPr lang="en-US" sz="2000" dirty="0" smtClean="0">
                <a:latin typeface="EHUSans Light"/>
                <a:cs typeface="EHUSans Light"/>
              </a:rPr>
              <a:t>Optimal weighted ancestry relationships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465573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insert neighborhood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t"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Two solutions      and       are neighbors if       is obtained by moving an item </a:t>
            </a:r>
          </a:p>
          <a:p>
            <a:pPr marL="0" indent="0">
              <a:buClr>
                <a:srgbClr val="3366FF"/>
              </a:buClr>
              <a:buNone/>
            </a:pPr>
            <a:r>
              <a:rPr lang="en-US" sz="1800" dirty="0" smtClean="0">
                <a:latin typeface="EHUSans Light"/>
                <a:cs typeface="EHUSans Light"/>
              </a:rPr>
              <a:t>of      from position     to position </a:t>
            </a:r>
            <a:endParaRPr lang="en-US" sz="1800" dirty="0" smtClean="0">
              <a:effectLst/>
              <a:latin typeface="EHUSans Light"/>
              <a:cs typeface="EHUSans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360" y="1744980"/>
            <a:ext cx="152400" cy="1270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320" y="1656080"/>
            <a:ext cx="203200" cy="2159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1656080"/>
            <a:ext cx="203200" cy="215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070100"/>
            <a:ext cx="152400" cy="127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900" y="2024380"/>
            <a:ext cx="76200" cy="1778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970" y="2019300"/>
            <a:ext cx="114300" cy="2286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1500" y="2887624"/>
            <a:ext cx="2923540" cy="872216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732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0" y="2887624"/>
            <a:ext cx="2923540" cy="8722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t"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Two solutions      and       are neighbors if       is obtained by moving an item </a:t>
            </a:r>
          </a:p>
          <a:p>
            <a:pPr marL="0" indent="0">
              <a:buClr>
                <a:srgbClr val="3366FF"/>
              </a:buClr>
              <a:buNone/>
            </a:pPr>
            <a:r>
              <a:rPr lang="en-US" sz="1800" dirty="0" smtClean="0">
                <a:latin typeface="EHUSans Light"/>
                <a:cs typeface="EHUSans Light"/>
              </a:rPr>
              <a:t>of      from position     to position </a:t>
            </a:r>
            <a:endParaRPr lang="en-US" sz="1800" dirty="0" smtClean="0">
              <a:effectLst/>
              <a:latin typeface="EHUSans Light"/>
              <a:cs typeface="EHUSans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360" y="1744980"/>
            <a:ext cx="152400" cy="1270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320" y="1656080"/>
            <a:ext cx="203200" cy="2159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1656080"/>
            <a:ext cx="203200" cy="215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070100"/>
            <a:ext cx="152400" cy="127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900" y="2024380"/>
            <a:ext cx="76200" cy="1778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970" y="2019300"/>
            <a:ext cx="114300" cy="2286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insert neighborhood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475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632" y="2887624"/>
            <a:ext cx="3440408" cy="8722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847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t"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Two solutions      and       are neighbors if       is obtained by moving an item </a:t>
            </a:r>
          </a:p>
          <a:p>
            <a:pPr marL="0" indent="0">
              <a:buClr>
                <a:srgbClr val="3366FF"/>
              </a:buClr>
              <a:buNone/>
            </a:pPr>
            <a:r>
              <a:rPr lang="en-US" sz="1800" dirty="0" smtClean="0">
                <a:latin typeface="EHUSans Light"/>
                <a:cs typeface="EHUSans Light"/>
              </a:rPr>
              <a:t>of      from position     to position </a:t>
            </a:r>
            <a:endParaRPr lang="en-US" sz="1800" dirty="0" smtClean="0">
              <a:effectLst/>
              <a:latin typeface="EHUSans Light"/>
              <a:cs typeface="EHUSans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360" y="1744980"/>
            <a:ext cx="152400" cy="1270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320" y="1656080"/>
            <a:ext cx="203200" cy="2159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1656080"/>
            <a:ext cx="203200" cy="215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070100"/>
            <a:ext cx="152400" cy="127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900" y="2024380"/>
            <a:ext cx="76200" cy="1778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970" y="2019300"/>
            <a:ext cx="114300" cy="228600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>
            <a:off x="4848818" y="3039686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3576320" y="2609170"/>
            <a:ext cx="1524000" cy="406450"/>
          </a:xfrm>
          <a:custGeom>
            <a:avLst/>
            <a:gdLst>
              <a:gd name="connsiteX0" fmla="*/ 1524000 w 1524000"/>
              <a:gd name="connsiteY0" fmla="*/ 406450 h 406450"/>
              <a:gd name="connsiteX1" fmla="*/ 741680 w 1524000"/>
              <a:gd name="connsiteY1" fmla="*/ 50 h 406450"/>
              <a:gd name="connsiteX2" fmla="*/ 0 w 1524000"/>
              <a:gd name="connsiteY2" fmla="*/ 375970 h 406450"/>
              <a:gd name="connsiteX3" fmla="*/ 0 w 1524000"/>
              <a:gd name="connsiteY3" fmla="*/ 375970 h 40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4000" h="406450">
                <a:moveTo>
                  <a:pt x="1524000" y="406450"/>
                </a:moveTo>
                <a:cubicBezTo>
                  <a:pt x="1259840" y="205790"/>
                  <a:pt x="995680" y="5130"/>
                  <a:pt x="741680" y="50"/>
                </a:cubicBezTo>
                <a:cubicBezTo>
                  <a:pt x="487680" y="-5030"/>
                  <a:pt x="0" y="375970"/>
                  <a:pt x="0" y="375970"/>
                </a:cubicBezTo>
                <a:lnTo>
                  <a:pt x="0" y="375970"/>
                </a:lnTo>
              </a:path>
            </a:pathLst>
          </a:custGeom>
          <a:ln>
            <a:solidFill>
              <a:srgbClr val="3366FF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insert neighborhood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6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>
                <a:latin typeface="EHUSans Light"/>
                <a:cs typeface="EHUSans Light"/>
              </a:rPr>
              <a:t>optimization </a:t>
            </a:r>
            <a:r>
              <a:rPr lang="en-US" sz="3600" dirty="0" smtClean="0">
                <a:latin typeface="EHUSans Light"/>
                <a:cs typeface="EHUSans Light"/>
              </a:rPr>
              <a:t>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2400" dirty="0" smtClean="0">
                <a:effectLst/>
                <a:latin typeface="EHUSans Light"/>
                <a:cs typeface="EHUSans Light"/>
              </a:rPr>
              <a:t>Travelling salesman problem (TSP)</a:t>
            </a:r>
          </a:p>
          <a:p>
            <a:pPr>
              <a:buClr>
                <a:srgbClr val="3366FF"/>
              </a:buClr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400" dirty="0" smtClean="0">
                <a:latin typeface="EHUSans Light"/>
                <a:cs typeface="EHUSans Light"/>
              </a:rPr>
              <a:t>Permutation </a:t>
            </a:r>
            <a:r>
              <a:rPr lang="en-US" sz="2400" dirty="0" err="1" smtClean="0">
                <a:latin typeface="EHUSans Light"/>
                <a:cs typeface="EHUSans Light"/>
              </a:rPr>
              <a:t>Flowshop</a:t>
            </a:r>
            <a:r>
              <a:rPr lang="en-US" sz="2400" dirty="0" smtClean="0">
                <a:latin typeface="EHUSans Light"/>
                <a:cs typeface="EHUSans Light"/>
              </a:rPr>
              <a:t> Scheduling Problem (PFSP)</a:t>
            </a:r>
          </a:p>
          <a:p>
            <a:pPr>
              <a:buClr>
                <a:srgbClr val="3366FF"/>
              </a:buClr>
            </a:pPr>
            <a:endParaRPr lang="en-US" sz="2400" dirty="0" smtClean="0"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400" dirty="0" smtClean="0">
                <a:effectLst/>
                <a:latin typeface="EHUSans Light"/>
                <a:cs typeface="EHUSans Light"/>
              </a:rPr>
              <a:t>Linear Ordering Problem (LOP)</a:t>
            </a:r>
          </a:p>
          <a:p>
            <a:pPr>
              <a:buClr>
                <a:srgbClr val="3366FF"/>
              </a:buClr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>
              <a:buClr>
                <a:srgbClr val="3366FF"/>
              </a:buClr>
            </a:pPr>
            <a:r>
              <a:rPr lang="en-US" sz="2400" dirty="0" smtClean="0">
                <a:latin typeface="EHUSans Light"/>
                <a:cs typeface="EHUSans Light"/>
              </a:rPr>
              <a:t>Quadratic Assignment Problem (QAP)</a:t>
            </a:r>
            <a:endParaRPr lang="en-US" sz="2400" dirty="0" smtClean="0">
              <a:effectLst/>
              <a:latin typeface="EHUSans Light"/>
              <a:cs typeface="EHUSans Ligh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450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t"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1800" dirty="0" smtClean="0">
                <a:latin typeface="EHUSans Light"/>
                <a:cs typeface="EHUSans Light"/>
              </a:rPr>
              <a:t>Two solutions      and       are neighbors if       is obtained by moving an item </a:t>
            </a:r>
          </a:p>
          <a:p>
            <a:pPr marL="0" indent="0">
              <a:buClr>
                <a:srgbClr val="3366FF"/>
              </a:buClr>
              <a:buNone/>
            </a:pPr>
            <a:r>
              <a:rPr lang="en-US" sz="1800" dirty="0" smtClean="0">
                <a:latin typeface="EHUSans Light"/>
                <a:cs typeface="EHUSans Light"/>
              </a:rPr>
              <a:t>of      from position     to position </a:t>
            </a:r>
            <a:endParaRPr lang="en-US" sz="1800" dirty="0" smtClean="0">
              <a:effectLst/>
              <a:latin typeface="EHUSans Light"/>
              <a:cs typeface="EHUSans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360" y="1744980"/>
            <a:ext cx="152400" cy="1270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320" y="1656080"/>
            <a:ext cx="203200" cy="2159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1656080"/>
            <a:ext cx="203200" cy="215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070100"/>
            <a:ext cx="152400" cy="127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900" y="2024380"/>
            <a:ext cx="76200" cy="1778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970" y="2019300"/>
            <a:ext cx="114300" cy="228600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>
            <a:off x="4848818" y="3039686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4632" y="2887624"/>
            <a:ext cx="2923539" cy="87221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473960" y="5147846"/>
            <a:ext cx="42442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How is the operation translated to the LOP?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insert neighborhood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138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LOP_fig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633" y="1863250"/>
            <a:ext cx="3636734" cy="36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367" y="5355300"/>
            <a:ext cx="1041400" cy="2159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linear ordering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 insert operation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488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P_fig4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633" y="1844883"/>
            <a:ext cx="3636734" cy="36183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367" y="5355300"/>
            <a:ext cx="1041400" cy="2159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linear ordering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 insert operation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233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828" y="1544903"/>
            <a:ext cx="4220343" cy="42019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171" y="5638867"/>
            <a:ext cx="1041400" cy="2159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linear ordering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 insert operation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29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572" y="1391671"/>
            <a:ext cx="4373600" cy="435514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171" y="5638867"/>
            <a:ext cx="1041400" cy="2159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linear ordering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 insert operation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595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633" y="1844977"/>
            <a:ext cx="3636734" cy="36182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367" y="5355300"/>
            <a:ext cx="1041400" cy="2159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linear ordering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 insert operation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012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152" y="5587301"/>
            <a:ext cx="1206500" cy="266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896" y="2177862"/>
            <a:ext cx="2924941" cy="2910094"/>
          </a:xfrm>
          <a:prstGeom prst="rect">
            <a:avLst/>
          </a:prstGeom>
        </p:spPr>
      </p:pic>
      <p:pic>
        <p:nvPicPr>
          <p:cNvPr id="11" name="Picture 10" descr="LOP_fig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25" y="2170254"/>
            <a:ext cx="2947475" cy="29177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17982" y="1833188"/>
            <a:ext cx="85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Before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56960" y="180092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After</a:t>
            </a:r>
            <a:endParaRPr lang="en-US" dirty="0">
              <a:latin typeface="EHUSans Light"/>
              <a:cs typeface="EHUSans Light"/>
            </a:endParaRPr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059" y="5243202"/>
            <a:ext cx="1117600" cy="190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833" y="5243202"/>
            <a:ext cx="1193800" cy="2159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80" y="5587301"/>
            <a:ext cx="1206500" cy="266700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linear ordering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 insert operation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67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152" y="5587301"/>
            <a:ext cx="1206500" cy="266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896" y="2177862"/>
            <a:ext cx="2924941" cy="2910094"/>
          </a:xfrm>
          <a:prstGeom prst="rect">
            <a:avLst/>
          </a:prstGeom>
        </p:spPr>
      </p:pic>
      <p:pic>
        <p:nvPicPr>
          <p:cNvPr id="11" name="Picture 10" descr="LOP_fig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25" y="2170254"/>
            <a:ext cx="2947475" cy="29177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17982" y="1833188"/>
            <a:ext cx="85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Before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56960" y="180092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After</a:t>
            </a:r>
            <a:endParaRPr lang="en-US" dirty="0">
              <a:latin typeface="EHUSans Light"/>
              <a:cs typeface="EHUSans Light"/>
            </a:endParaRPr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059" y="5243202"/>
            <a:ext cx="1117600" cy="190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833" y="5243202"/>
            <a:ext cx="1193800" cy="2159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80" y="5587301"/>
            <a:ext cx="1206500" cy="2667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288111" y="2989385"/>
            <a:ext cx="943200" cy="468923"/>
          </a:xfrm>
          <a:prstGeom prst="rect">
            <a:avLst/>
          </a:prstGeom>
          <a:noFill/>
          <a:ln w="38100" cmpd="sng">
            <a:solidFill>
              <a:srgbClr val="33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16200000">
            <a:off x="5582050" y="3695446"/>
            <a:ext cx="943200" cy="468923"/>
          </a:xfrm>
          <a:prstGeom prst="rect">
            <a:avLst/>
          </a:prstGeom>
          <a:noFill/>
          <a:ln w="38100" cmpd="sng">
            <a:solidFill>
              <a:srgbClr val="33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 rot="16200000">
            <a:off x="2701600" y="3207605"/>
            <a:ext cx="943200" cy="468923"/>
          </a:xfrm>
          <a:prstGeom prst="rect">
            <a:avLst/>
          </a:prstGeom>
          <a:noFill/>
          <a:ln w="38100" cmpd="sng">
            <a:solidFill>
              <a:srgbClr val="33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995538" y="3913667"/>
            <a:ext cx="943200" cy="468923"/>
          </a:xfrm>
          <a:prstGeom prst="rect">
            <a:avLst/>
          </a:prstGeom>
          <a:noFill/>
          <a:ln w="38100" cmpd="sng">
            <a:solidFill>
              <a:srgbClr val="33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linear ordering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 insert operation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93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152" y="5587301"/>
            <a:ext cx="1206500" cy="266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896" y="2177862"/>
            <a:ext cx="2924941" cy="2910094"/>
          </a:xfrm>
          <a:prstGeom prst="rect">
            <a:avLst/>
          </a:prstGeom>
        </p:spPr>
      </p:pic>
      <p:pic>
        <p:nvPicPr>
          <p:cNvPr id="11" name="Picture 10" descr="LOP_fig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25" y="2170254"/>
            <a:ext cx="2947475" cy="29177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17982" y="1833188"/>
            <a:ext cx="85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Before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56960" y="180092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After</a:t>
            </a:r>
            <a:endParaRPr lang="en-US" dirty="0">
              <a:latin typeface="EHUSans Light"/>
              <a:cs typeface="EHUSans Light"/>
            </a:endParaRPr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059" y="5243202"/>
            <a:ext cx="1117600" cy="190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833" y="5243202"/>
            <a:ext cx="1193800" cy="2159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80" y="5587301"/>
            <a:ext cx="1206500" cy="266700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2938738" y="2970466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995538" y="3913667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469814" y="3913668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938738" y="3444746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819188" y="3458308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819188" y="3932588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6288112" y="2989386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6762388" y="2989387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>
            <a:stCxn id="34" idx="7"/>
            <a:endCxn id="36" idx="3"/>
          </p:cNvCxnSpPr>
          <p:nvPr/>
        </p:nvCxnSpPr>
        <p:spPr>
          <a:xfrm flipV="1">
            <a:off x="6219440" y="3389637"/>
            <a:ext cx="611620" cy="611623"/>
          </a:xfrm>
          <a:prstGeom prst="straightConnector1">
            <a:avLst/>
          </a:prstGeom>
          <a:ln w="6350" cmpd="sng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6219440" y="3389637"/>
            <a:ext cx="137344" cy="137344"/>
          </a:xfrm>
          <a:prstGeom prst="straightConnector1">
            <a:avLst/>
          </a:prstGeom>
          <a:ln w="6350" cmpd="sng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949504" y="6208145"/>
            <a:ext cx="7345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Two pairs of entries associated to the item 4 exchanged their position.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2938738" y="2501544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938738" y="3913668"/>
            <a:ext cx="468924" cy="468922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3407662" y="3913667"/>
            <a:ext cx="468924" cy="468922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1526614" y="3913667"/>
            <a:ext cx="468924" cy="468922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938738" y="4391666"/>
            <a:ext cx="468924" cy="468922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811289" y="2989387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342365" y="2989387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811289" y="2520463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811289" y="4401508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231312" y="2989387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/>
          <p:cNvCxnSpPr>
            <a:stCxn id="46" idx="7"/>
            <a:endCxn id="43" idx="3"/>
          </p:cNvCxnSpPr>
          <p:nvPr/>
        </p:nvCxnSpPr>
        <p:spPr>
          <a:xfrm flipV="1">
            <a:off x="1926866" y="2901794"/>
            <a:ext cx="1080544" cy="1080545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23" idx="7"/>
            <a:endCxn id="9" idx="3"/>
          </p:cNvCxnSpPr>
          <p:nvPr/>
        </p:nvCxnSpPr>
        <p:spPr>
          <a:xfrm flipV="1">
            <a:off x="2395790" y="3370716"/>
            <a:ext cx="611620" cy="611623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4" idx="7"/>
            <a:endCxn id="25" idx="3"/>
          </p:cNvCxnSpPr>
          <p:nvPr/>
        </p:nvCxnSpPr>
        <p:spPr>
          <a:xfrm flipV="1">
            <a:off x="2870066" y="3844996"/>
            <a:ext cx="137344" cy="137344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47" idx="7"/>
            <a:endCxn id="45" idx="3"/>
          </p:cNvCxnSpPr>
          <p:nvPr/>
        </p:nvCxnSpPr>
        <p:spPr>
          <a:xfrm flipV="1">
            <a:off x="3338990" y="4313917"/>
            <a:ext cx="137344" cy="146421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49" idx="7"/>
            <a:endCxn id="50" idx="3"/>
          </p:cNvCxnSpPr>
          <p:nvPr/>
        </p:nvCxnSpPr>
        <p:spPr>
          <a:xfrm flipV="1">
            <a:off x="5742617" y="2920713"/>
            <a:ext cx="137344" cy="137346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51" idx="7"/>
            <a:endCxn id="52" idx="3"/>
          </p:cNvCxnSpPr>
          <p:nvPr/>
        </p:nvCxnSpPr>
        <p:spPr>
          <a:xfrm flipV="1">
            <a:off x="6211541" y="3389637"/>
            <a:ext cx="1088443" cy="1080543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linear ordering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 insert operation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765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152" y="5587301"/>
            <a:ext cx="1206500" cy="266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896" y="2177862"/>
            <a:ext cx="2924941" cy="2910094"/>
          </a:xfrm>
          <a:prstGeom prst="rect">
            <a:avLst/>
          </a:prstGeom>
        </p:spPr>
      </p:pic>
      <p:pic>
        <p:nvPicPr>
          <p:cNvPr id="11" name="Picture 10" descr="LOP_fig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25" y="2170254"/>
            <a:ext cx="2947475" cy="29177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17982" y="1833188"/>
            <a:ext cx="85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Before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56960" y="180092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After</a:t>
            </a:r>
            <a:endParaRPr lang="en-US" dirty="0">
              <a:latin typeface="EHUSans Light"/>
              <a:cs typeface="EHUSans Light"/>
            </a:endParaRPr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059" y="5243202"/>
            <a:ext cx="1117600" cy="190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833" y="5243202"/>
            <a:ext cx="1193800" cy="2159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80" y="5587301"/>
            <a:ext cx="1206500" cy="266700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2938738" y="2970466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995538" y="3913667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469814" y="3913668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938738" y="3444746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819188" y="3458308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819188" y="3932588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6288112" y="2989386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6762388" y="2989387"/>
            <a:ext cx="468924" cy="468922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>
            <a:stCxn id="34" idx="7"/>
            <a:endCxn id="36" idx="3"/>
          </p:cNvCxnSpPr>
          <p:nvPr/>
        </p:nvCxnSpPr>
        <p:spPr>
          <a:xfrm flipV="1">
            <a:off x="6219440" y="3389637"/>
            <a:ext cx="611620" cy="611623"/>
          </a:xfrm>
          <a:prstGeom prst="straightConnector1">
            <a:avLst/>
          </a:prstGeom>
          <a:ln w="6350" cmpd="sng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6219440" y="3389637"/>
            <a:ext cx="137344" cy="137344"/>
          </a:xfrm>
          <a:prstGeom prst="straightConnector1">
            <a:avLst/>
          </a:prstGeom>
          <a:ln w="6350" cmpd="sng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Oval 42"/>
          <p:cNvSpPr/>
          <p:nvPr/>
        </p:nvSpPr>
        <p:spPr>
          <a:xfrm>
            <a:off x="2938738" y="2501544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938738" y="3913668"/>
            <a:ext cx="468924" cy="468922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3407662" y="3913667"/>
            <a:ext cx="468924" cy="468922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1526614" y="3913667"/>
            <a:ext cx="468924" cy="468922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938738" y="4391666"/>
            <a:ext cx="468924" cy="468922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811289" y="2989387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342365" y="2989387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811289" y="2520463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811289" y="4401508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7231312" y="2989387"/>
            <a:ext cx="468924" cy="468922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/>
          <p:cNvCxnSpPr>
            <a:stCxn id="46" idx="7"/>
            <a:endCxn id="43" idx="3"/>
          </p:cNvCxnSpPr>
          <p:nvPr/>
        </p:nvCxnSpPr>
        <p:spPr>
          <a:xfrm flipV="1">
            <a:off x="1926866" y="2901794"/>
            <a:ext cx="1080544" cy="1080545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23" idx="7"/>
            <a:endCxn id="9" idx="3"/>
          </p:cNvCxnSpPr>
          <p:nvPr/>
        </p:nvCxnSpPr>
        <p:spPr>
          <a:xfrm flipV="1">
            <a:off x="2395790" y="3370716"/>
            <a:ext cx="611620" cy="611623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4" idx="7"/>
            <a:endCxn id="25" idx="3"/>
          </p:cNvCxnSpPr>
          <p:nvPr/>
        </p:nvCxnSpPr>
        <p:spPr>
          <a:xfrm flipV="1">
            <a:off x="2870066" y="3844996"/>
            <a:ext cx="137344" cy="137344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47" idx="7"/>
            <a:endCxn id="45" idx="3"/>
          </p:cNvCxnSpPr>
          <p:nvPr/>
        </p:nvCxnSpPr>
        <p:spPr>
          <a:xfrm flipV="1">
            <a:off x="3338990" y="4313917"/>
            <a:ext cx="137344" cy="146421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49" idx="7"/>
            <a:endCxn id="50" idx="3"/>
          </p:cNvCxnSpPr>
          <p:nvPr/>
        </p:nvCxnSpPr>
        <p:spPr>
          <a:xfrm flipV="1">
            <a:off x="5742617" y="2920713"/>
            <a:ext cx="137344" cy="137346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51" idx="7"/>
            <a:endCxn id="52" idx="3"/>
          </p:cNvCxnSpPr>
          <p:nvPr/>
        </p:nvCxnSpPr>
        <p:spPr>
          <a:xfrm flipV="1">
            <a:off x="6211541" y="3389637"/>
            <a:ext cx="1088443" cy="1080543"/>
          </a:xfrm>
          <a:prstGeom prst="straightConnector1">
            <a:avLst/>
          </a:prstGeom>
          <a:ln w="63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linear ordering 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An insert operation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79</a:t>
            </a:fld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625780" y="6208145"/>
            <a:ext cx="799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EHUSans Light"/>
                <a:cs typeface="EHUSans Light"/>
              </a:rPr>
              <a:t>The contribution of the item 4 to the objective function varied from 69 to 61.</a:t>
            </a:r>
            <a:endParaRPr lang="en-US" dirty="0"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145468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urope_tsp_diagr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5" y="0"/>
            <a:ext cx="9012735" cy="6858000"/>
          </a:xfrm>
          <a:prstGeom prst="rect">
            <a:avLst/>
          </a:prstGeom>
        </p:spPr>
      </p:pic>
      <p:sp useBgFill="1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470" y="211522"/>
            <a:ext cx="8539200" cy="1268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>
                <a:latin typeface="EHUSans Light"/>
                <a:cs typeface="EHUSans Light"/>
              </a:rPr>
              <a:t>optimization </a:t>
            </a:r>
            <a:r>
              <a:rPr lang="en-US" sz="3600" dirty="0" smtClean="0">
                <a:latin typeface="EHUSans Light"/>
                <a:cs typeface="EHUSans Light"/>
              </a:rPr>
              <a:t>problems</a:t>
            </a:r>
            <a:r>
              <a:rPr lang="en-US" dirty="0" smtClean="0">
                <a:latin typeface="EHUSans Light"/>
                <a:cs typeface="EHUSans Light"/>
              </a:rPr>
              <a:t/>
            </a:r>
            <a:br>
              <a:rPr lang="en-US" dirty="0" smtClean="0">
                <a:latin typeface="EHUSans Light"/>
                <a:cs typeface="EHUSans Light"/>
              </a:rPr>
            </a:br>
            <a:r>
              <a:rPr lang="en-US" sz="2400" dirty="0">
                <a:solidFill>
                  <a:srgbClr val="3366FF"/>
                </a:solidFill>
                <a:latin typeface="EHUSans Light"/>
                <a:cs typeface="EHUSans Light"/>
              </a:rPr>
              <a:t>Travelling Salesman 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Problem (TSP)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43903" y="2144009"/>
            <a:ext cx="22263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Which 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permutation</a:t>
            </a:r>
            <a:r>
              <a:rPr lang="en-US" dirty="0" smtClean="0">
                <a:latin typeface="EHUSans Light"/>
                <a:cs typeface="EHUSans Light"/>
              </a:rPr>
              <a:t> </a:t>
            </a:r>
          </a:p>
          <a:p>
            <a:r>
              <a:rPr lang="en-US" dirty="0" smtClean="0">
                <a:latin typeface="EHUSans Light"/>
                <a:cs typeface="EHUSans Light"/>
              </a:rPr>
              <a:t>of cities provides </a:t>
            </a:r>
          </a:p>
          <a:p>
            <a:r>
              <a:rPr lang="en-US" dirty="0" smtClean="0">
                <a:latin typeface="EHUSans Light"/>
                <a:cs typeface="EHUSans Light"/>
              </a:rPr>
              <a:t>the shortest path?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09300" y="5710924"/>
            <a:ext cx="31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1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001" y="3161254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6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78435" y="5526258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4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67004" y="4237670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5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90165" y="2854811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EHUSans"/>
                <a:cs typeface="EHUSans"/>
              </a:rPr>
              <a:t>7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53439" y="2508979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8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71177" y="160600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9</a:t>
            </a:r>
            <a:endParaRPr lang="en-US" dirty="0">
              <a:latin typeface="EHUSans"/>
              <a:cs typeface="EHUSans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2425079" y="5532299"/>
            <a:ext cx="38320" cy="28683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425079" y="3452624"/>
            <a:ext cx="890218" cy="1036348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463399" y="2854812"/>
            <a:ext cx="597490" cy="43527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315297" y="1823644"/>
            <a:ext cx="1593523" cy="878848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5079318" y="1926489"/>
            <a:ext cx="399117" cy="84113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5386494" y="2974349"/>
            <a:ext cx="111812" cy="2626843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4517059" y="4557064"/>
            <a:ext cx="782514" cy="1044129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588731" y="4547802"/>
            <a:ext cx="1807228" cy="1304285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315297" y="4547802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3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</a:t>
            </a:fld>
            <a:endParaRPr lang="en-US"/>
          </a:p>
        </p:txBody>
      </p: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01" y="2508979"/>
            <a:ext cx="1612900" cy="3048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6" name="TextBox 25"/>
          <p:cNvSpPr txBox="1"/>
          <p:nvPr/>
        </p:nvSpPr>
        <p:spPr>
          <a:xfrm>
            <a:off x="2143193" y="502071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2</a:t>
            </a:r>
            <a:endParaRPr lang="en-US" dirty="0">
              <a:latin typeface="EHUSans"/>
              <a:cs typeface="EHUSans"/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2514031" y="4615945"/>
            <a:ext cx="831822" cy="731714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it-drag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39" y="3161254"/>
            <a:ext cx="17907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30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6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linear ordering </a:t>
            </a:r>
            <a:r>
              <a:rPr lang="en-US" sz="3600" dirty="0" smtClean="0">
                <a:latin typeface="EHUSans Light"/>
                <a:cs typeface="EHUSans Light"/>
              </a:rPr>
              <a:t>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The contribution of an item to the fitness function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 descr="LOP_fig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66" y="1863250"/>
            <a:ext cx="3636734" cy="3600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267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267" y="1851294"/>
            <a:ext cx="3630384" cy="36119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linear ordering </a:t>
            </a:r>
            <a:r>
              <a:rPr lang="en-US" sz="3600" dirty="0" smtClean="0">
                <a:latin typeface="EHUSans Light"/>
                <a:cs typeface="EHUSans Light"/>
              </a:rPr>
              <a:t>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>
                <a:solidFill>
                  <a:srgbClr val="3366FF"/>
                </a:solidFill>
                <a:latin typeface="EHUSans Light"/>
                <a:cs typeface="EHUSans Light"/>
              </a:rPr>
              <a:t>The contribution of an item to the 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fitness function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72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267" y="1851294"/>
            <a:ext cx="3630384" cy="36119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linear ordering </a:t>
            </a:r>
            <a:r>
              <a:rPr lang="en-US" sz="3600" dirty="0" smtClean="0">
                <a:latin typeface="EHUSans Light"/>
                <a:cs typeface="EHUSans Light"/>
              </a:rPr>
              <a:t>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>
                <a:solidFill>
                  <a:srgbClr val="3366FF"/>
                </a:solidFill>
                <a:latin typeface="EHUSans Light"/>
                <a:cs typeface="EHUSans Light"/>
              </a:rPr>
              <a:t>The contribution of an item to the 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fitness function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447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267" y="1851294"/>
            <a:ext cx="3630384" cy="36119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8060" y="2161540"/>
            <a:ext cx="2298700" cy="685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8060" y="3040380"/>
            <a:ext cx="2298700" cy="1752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8060" y="5120350"/>
            <a:ext cx="2298700" cy="685800"/>
          </a:xfrm>
          <a:prstGeom prst="rect">
            <a:avLst/>
          </a:prstGeom>
        </p:spPr>
      </p:pic>
      <p:cxnSp>
        <p:nvCxnSpPr>
          <p:cNvPr id="10" name="Curved Connector 9"/>
          <p:cNvCxnSpPr>
            <a:endCxn id="6" idx="1"/>
          </p:cNvCxnSpPr>
          <p:nvPr/>
        </p:nvCxnSpPr>
        <p:spPr>
          <a:xfrm flipV="1">
            <a:off x="4565651" y="2504440"/>
            <a:ext cx="1502409" cy="632512"/>
          </a:xfrm>
          <a:prstGeom prst="curvedConnector3">
            <a:avLst>
              <a:gd name="adj1" fmla="val 50000"/>
            </a:avLst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767840" y="5604748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Contribution: 54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35040" y="1697108"/>
            <a:ext cx="2317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Vector of differences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linear ordering </a:t>
            </a:r>
            <a:r>
              <a:rPr lang="en-US" sz="3600" dirty="0" smtClean="0">
                <a:latin typeface="EHUSans Light"/>
                <a:cs typeface="EHUSans Light"/>
              </a:rPr>
              <a:t>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>
                <a:solidFill>
                  <a:srgbClr val="3366FF"/>
                </a:solidFill>
                <a:latin typeface="EHUSans Light"/>
                <a:cs typeface="EHUSans Light"/>
              </a:rPr>
              <a:t>The contribution of an item to the 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fitness function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83</a:t>
            </a:fld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797366" y="3392260"/>
            <a:ext cx="763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EHUSans"/>
                <a:cs typeface="EHUSans"/>
              </a:rPr>
              <a:t>16-21</a:t>
            </a:r>
            <a:endParaRPr lang="en-US" sz="1600" b="1" dirty="0">
              <a:latin typeface="EHUSans"/>
              <a:cs typeface="EHU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97366" y="3734757"/>
            <a:ext cx="763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EHUSans"/>
                <a:cs typeface="EHUSans"/>
              </a:rPr>
              <a:t>23-14</a:t>
            </a:r>
            <a:endParaRPr lang="en-US" sz="1600" b="1" dirty="0">
              <a:latin typeface="EHUSans"/>
              <a:cs typeface="EHU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97366" y="4072387"/>
            <a:ext cx="763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EHUSans"/>
                <a:cs typeface="EHUSans"/>
              </a:rPr>
              <a:t>22-15</a:t>
            </a:r>
            <a:endParaRPr lang="en-US" sz="1600" b="1" dirty="0">
              <a:latin typeface="EHUSans"/>
              <a:cs typeface="EHU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858280" y="4407944"/>
            <a:ext cx="6385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EHUSans"/>
                <a:cs typeface="EHUSans"/>
              </a:rPr>
              <a:t>28-9</a:t>
            </a:r>
            <a:endParaRPr lang="en-US" sz="1600" b="1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2245076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9" grpId="0"/>
      <p:bldP spid="20" grpId="0"/>
      <p:bldP spid="21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267" y="1860713"/>
            <a:ext cx="3630383" cy="36119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8060" y="2161540"/>
            <a:ext cx="2298700" cy="685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8060" y="3040380"/>
            <a:ext cx="2298700" cy="1752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8060" y="5120350"/>
            <a:ext cx="2298700" cy="685800"/>
          </a:xfrm>
          <a:prstGeom prst="rect">
            <a:avLst/>
          </a:prstGeom>
        </p:spPr>
      </p:pic>
      <p:cxnSp>
        <p:nvCxnSpPr>
          <p:cNvPr id="10" name="Curved Connector 9"/>
          <p:cNvCxnSpPr>
            <a:stCxn id="8" idx="1"/>
          </p:cNvCxnSpPr>
          <p:nvPr/>
        </p:nvCxnSpPr>
        <p:spPr>
          <a:xfrm rot="10800000">
            <a:off x="4565650" y="4792980"/>
            <a:ext cx="1502411" cy="670270"/>
          </a:xfrm>
          <a:prstGeom prst="curvedConnector3">
            <a:avLst>
              <a:gd name="adj1" fmla="val 50000"/>
            </a:avLst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035040" y="1697108"/>
            <a:ext cx="2317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Vector of differences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67840" y="5604748"/>
            <a:ext cx="1848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Contribution: 89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linear ordering </a:t>
            </a:r>
            <a:r>
              <a:rPr lang="en-US" sz="3600" dirty="0" smtClean="0">
                <a:latin typeface="EHUSans Light"/>
                <a:cs typeface="EHUSans Light"/>
              </a:rPr>
              <a:t>problem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>
                <a:solidFill>
                  <a:srgbClr val="3366FF"/>
                </a:solidFill>
                <a:latin typeface="EHUSans Light"/>
                <a:cs typeface="EHUSans Light"/>
              </a:rPr>
              <a:t>The contribution of an item to the 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fitness function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84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797366" y="3392260"/>
            <a:ext cx="763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EHUSans"/>
                <a:cs typeface="EHUSans"/>
              </a:rPr>
              <a:t>16-21</a:t>
            </a:r>
            <a:endParaRPr lang="en-US" sz="1600" b="1" dirty="0">
              <a:latin typeface="EHUSans"/>
              <a:cs typeface="EHU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97366" y="3734757"/>
            <a:ext cx="763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EHUSans"/>
                <a:cs typeface="EHUSans"/>
              </a:rPr>
              <a:t>23-14</a:t>
            </a:r>
            <a:endParaRPr lang="en-US" sz="1600" b="1" dirty="0">
              <a:latin typeface="EHUSans"/>
              <a:cs typeface="EHU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797366" y="4072387"/>
            <a:ext cx="763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EHUSans"/>
                <a:cs typeface="EHUSans"/>
              </a:rPr>
              <a:t>22-15</a:t>
            </a:r>
            <a:endParaRPr lang="en-US" sz="1600" b="1" dirty="0">
              <a:latin typeface="EHUSans"/>
              <a:cs typeface="EHU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58280" y="4407944"/>
            <a:ext cx="6385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EHUSans"/>
                <a:cs typeface="EHUSans"/>
              </a:rPr>
              <a:t>28-9</a:t>
            </a:r>
            <a:endParaRPr lang="en-US" sz="1600" b="1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15478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7951" y="2930353"/>
            <a:ext cx="3366198" cy="1004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vector of differences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Local optima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78523" y="1710452"/>
            <a:ext cx="4425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What happens in local optimal solutions?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37920" y="2194560"/>
            <a:ext cx="6915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There is no movement that improves the contribution of any item</a:t>
            </a:r>
            <a:endParaRPr lang="en-US" dirty="0">
              <a:latin typeface="EHUSans Light"/>
              <a:cs typeface="EHUSans Light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537200" y="3802553"/>
            <a:ext cx="548640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49600" y="3802553"/>
            <a:ext cx="1705610" cy="0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206314" y="3958973"/>
            <a:ext cx="638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7  </a:t>
            </a:r>
            <a:r>
              <a:rPr lang="en-US" sz="1600" dirty="0" smtClean="0">
                <a:cs typeface="EHUSans Light"/>
              </a:rPr>
              <a:t>&gt;</a:t>
            </a:r>
            <a:r>
              <a:rPr lang="en-US" sz="1600" dirty="0" smtClean="0">
                <a:latin typeface="EHUSans Light"/>
                <a:cs typeface="EHUSans Light"/>
              </a:rPr>
              <a:t> 0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20174" y="3947168"/>
            <a:ext cx="6738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0 </a:t>
            </a:r>
            <a:r>
              <a:rPr lang="en-US" sz="1600" dirty="0" smtClean="0">
                <a:cs typeface="EHUSans Light"/>
              </a:rPr>
              <a:t>&lt;</a:t>
            </a:r>
            <a:r>
              <a:rPr lang="en-US" sz="1600" dirty="0" smtClean="0">
                <a:latin typeface="EHUSans Light"/>
                <a:cs typeface="EHUSans Light"/>
              </a:rPr>
              <a:t> -5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33232" y="4297527"/>
            <a:ext cx="911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9 + 7 </a:t>
            </a:r>
            <a:r>
              <a:rPr lang="en-US" sz="1600" dirty="0" smtClean="0">
                <a:cs typeface="EHUSans Light"/>
              </a:rPr>
              <a:t>&gt;</a:t>
            </a:r>
            <a:r>
              <a:rPr lang="en-US" sz="1600" dirty="0" smtClean="0">
                <a:latin typeface="EHUSans Light"/>
                <a:cs typeface="EHUSans Light"/>
              </a:rPr>
              <a:t> 0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98634" y="4646241"/>
            <a:ext cx="1345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>
                <a:latin typeface="EHUSans Light"/>
                <a:cs typeface="EHUSans Light"/>
              </a:rPr>
              <a:t>19 + 9 + </a:t>
            </a:r>
            <a:r>
              <a:rPr lang="en-US" sz="1600" dirty="0">
                <a:latin typeface="EHUSans Light"/>
                <a:cs typeface="EHUSans Light"/>
              </a:rPr>
              <a:t>7 </a:t>
            </a:r>
            <a:r>
              <a:rPr lang="en-US" sz="1600" dirty="0">
                <a:cs typeface="EHUSans Light"/>
              </a:rPr>
              <a:t>&gt;</a:t>
            </a:r>
            <a:r>
              <a:rPr lang="en-US" sz="1600" dirty="0">
                <a:latin typeface="EHUSans Light"/>
                <a:cs typeface="EHUSans Light"/>
              </a:rPr>
              <a:t> 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536395" y="4022887"/>
            <a:ext cx="18117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EHUSans Light"/>
                <a:cs typeface="EHUSans Light"/>
              </a:rPr>
              <a:t>All the partial sums of differences to the </a:t>
            </a:r>
            <a:r>
              <a:rPr lang="en-US" sz="1400" u="sng" dirty="0" smtClean="0">
                <a:solidFill>
                  <a:srgbClr val="3366FF"/>
                </a:solidFill>
                <a:latin typeface="EHUSans Light"/>
                <a:cs typeface="EHUSans Light"/>
              </a:rPr>
              <a:t>left</a:t>
            </a:r>
            <a:r>
              <a:rPr lang="en-US" sz="1400" dirty="0" smtClean="0">
                <a:solidFill>
                  <a:srgbClr val="3366FF"/>
                </a:solidFill>
                <a:latin typeface="EHUSans Light"/>
                <a:cs typeface="EHUSans Light"/>
              </a:rPr>
              <a:t> </a:t>
            </a:r>
            <a:r>
              <a:rPr lang="en-US" sz="1400" dirty="0" smtClean="0">
                <a:latin typeface="EHUSans Light"/>
                <a:cs typeface="EHUSans Light"/>
              </a:rPr>
              <a:t>must be </a:t>
            </a:r>
            <a:r>
              <a:rPr lang="en-US" sz="1400" u="sng" dirty="0" smtClean="0">
                <a:solidFill>
                  <a:srgbClr val="3366FF"/>
                </a:solidFill>
                <a:latin typeface="EHUSans Light"/>
                <a:cs typeface="EHUSans Light"/>
              </a:rPr>
              <a:t>positive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884940" y="5706345"/>
            <a:ext cx="3427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EHUSans Light"/>
                <a:cs typeface="EHUSans Light"/>
              </a:rPr>
              <a:t>Depends on the overall solution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85</a:t>
            </a:fld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6274149" y="4022887"/>
            <a:ext cx="21290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EHUSans Light"/>
                <a:cs typeface="EHUSans Light"/>
              </a:rPr>
              <a:t>All the partial sums of differences to the </a:t>
            </a:r>
            <a:r>
              <a:rPr lang="en-US" sz="1400" u="sng" dirty="0" smtClean="0">
                <a:solidFill>
                  <a:srgbClr val="3366FF"/>
                </a:solidFill>
                <a:latin typeface="EHUSans Light"/>
                <a:cs typeface="EHUSans Light"/>
              </a:rPr>
              <a:t>right</a:t>
            </a:r>
            <a:r>
              <a:rPr lang="en-US" sz="1400" u="sng" dirty="0">
                <a:solidFill>
                  <a:srgbClr val="3366FF"/>
                </a:solidFill>
                <a:latin typeface="EHUSans Light"/>
                <a:cs typeface="EHUSans Light"/>
              </a:rPr>
              <a:t> </a:t>
            </a:r>
            <a:r>
              <a:rPr lang="en-US" sz="1400" dirty="0" smtClean="0">
                <a:latin typeface="EHUSans Light"/>
                <a:cs typeface="EHUSans Light"/>
              </a:rPr>
              <a:t>must be </a:t>
            </a:r>
            <a:r>
              <a:rPr lang="en-US" sz="1400" u="sng" dirty="0" smtClean="0">
                <a:solidFill>
                  <a:srgbClr val="3366FF"/>
                </a:solidFill>
                <a:latin typeface="EHUSans Light"/>
                <a:cs typeface="EHUSans Light"/>
              </a:rPr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1113008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1" grpId="0"/>
      <p:bldP spid="22" grpId="0"/>
      <p:bldP spid="23" grpId="0"/>
      <p:bldP spid="24" grpId="0"/>
      <p:bldP spid="25" grpId="0"/>
      <p:bldP spid="27" grpId="0"/>
      <p:bldP spid="28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56245" y="1710452"/>
            <a:ext cx="59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But, </a:t>
            </a:r>
            <a:endParaRPr lang="en-US" dirty="0">
              <a:latin typeface="EHUSans Light"/>
              <a:cs typeface="EHUSans Ligh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627053" y="2926268"/>
            <a:ext cx="3946601" cy="1359454"/>
            <a:chOff x="2911245" y="2926268"/>
            <a:chExt cx="3946601" cy="135945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45" y="2926268"/>
              <a:ext cx="3379890" cy="1008365"/>
            </a:xfrm>
            <a:prstGeom prst="rect">
              <a:avLst/>
            </a:prstGeom>
          </p:spPr>
        </p:pic>
        <p:cxnSp>
          <p:nvCxnSpPr>
            <p:cNvPr id="13" name="Straight Arrow Connector 12"/>
            <p:cNvCxnSpPr/>
            <p:nvPr/>
          </p:nvCxnSpPr>
          <p:spPr>
            <a:xfrm>
              <a:off x="5537200" y="3802553"/>
              <a:ext cx="548640" cy="0"/>
            </a:xfrm>
            <a:prstGeom prst="straightConnector1">
              <a:avLst/>
            </a:prstGeom>
            <a:ln>
              <a:solidFill>
                <a:srgbClr val="3366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3149600" y="3802553"/>
              <a:ext cx="1705610" cy="0"/>
            </a:xfrm>
            <a:prstGeom prst="straightConnector1">
              <a:avLst/>
            </a:prstGeom>
            <a:ln>
              <a:solidFill>
                <a:srgbClr val="3366FF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5313834" y="3947168"/>
              <a:ext cx="15440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EHUSans Light"/>
                  <a:cs typeface="EHUSans Light"/>
                </a:rPr>
                <a:t>Negative sums</a:t>
              </a:r>
              <a:endParaRPr lang="en-US" sz="1600" dirty="0">
                <a:latin typeface="EHUSans Light"/>
                <a:cs typeface="EHUSans Ligh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420972" y="3947168"/>
              <a:ext cx="14342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EHUSans Light"/>
                  <a:cs typeface="EHUSans Light"/>
                </a:rPr>
                <a:t>Positive sums</a:t>
              </a:r>
              <a:endParaRPr lang="en-US" sz="1600" dirty="0">
                <a:latin typeface="EHUSans Light"/>
                <a:cs typeface="EHUSans Light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2368412" y="4947920"/>
            <a:ext cx="4425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EHUSans Light"/>
                <a:cs typeface="EHUSans Light"/>
              </a:rPr>
              <a:t>In order to produce 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local optima</a:t>
            </a:r>
            <a:r>
              <a:rPr lang="en-US" dirty="0" smtClean="0">
                <a:latin typeface="EHUSans Light"/>
                <a:cs typeface="EHUSans Light"/>
              </a:rPr>
              <a:t>, </a:t>
            </a:r>
          </a:p>
          <a:p>
            <a:pPr algn="ctr"/>
            <a:r>
              <a:rPr lang="en-US" dirty="0" smtClean="0">
                <a:latin typeface="EHUSans Light"/>
                <a:cs typeface="EHUSans Light"/>
              </a:rPr>
              <a:t>item 5 must be placed in the 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first position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vector of differences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Local optima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56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restrictions matrix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17486" y="1578372"/>
            <a:ext cx="6947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We propose an algorithm to calculate the restricted positions of the items: </a:t>
            </a:r>
            <a:endParaRPr lang="en-US" sz="1600" dirty="0">
              <a:latin typeface="EHUSans Light"/>
              <a:cs typeface="EHUSans 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2184400"/>
            <a:ext cx="2501900" cy="248920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1016000" y="4796552"/>
            <a:ext cx="2298700" cy="966708"/>
            <a:chOff x="1016000" y="4796552"/>
            <a:chExt cx="2298700" cy="96670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6000" y="5077460"/>
              <a:ext cx="2298700" cy="6858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178446" y="4796552"/>
              <a:ext cx="20545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1. Vector of differences.</a:t>
              </a:r>
              <a:endParaRPr lang="en-US" sz="1400" dirty="0">
                <a:latin typeface="EHUSans Light"/>
                <a:cs typeface="EHUSans Ligh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676140" y="2117289"/>
            <a:ext cx="1892300" cy="958703"/>
            <a:chOff x="4676140" y="2117289"/>
            <a:chExt cx="1892300" cy="95870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76140" y="2390192"/>
              <a:ext cx="1892300" cy="685800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4815726" y="2117289"/>
              <a:ext cx="1633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2. Sort differences</a:t>
              </a:r>
              <a:endParaRPr lang="en-US" sz="1400" dirty="0">
                <a:latin typeface="EHUSans Light"/>
                <a:cs typeface="EHUSans Ligh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737790" y="3154098"/>
            <a:ext cx="3160831" cy="1155654"/>
            <a:chOff x="4737790" y="3154098"/>
            <a:chExt cx="3160831" cy="1155654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37790" y="3623952"/>
              <a:ext cx="2298700" cy="68580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4815726" y="3154098"/>
              <a:ext cx="30828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EHUSans Light"/>
                  <a:cs typeface="EHUSans Light"/>
                </a:rPr>
                <a:t>3. Study the most favorable ordering</a:t>
              </a:r>
            </a:p>
            <a:p>
              <a:r>
                <a:rPr lang="en-US" sz="1400" dirty="0">
                  <a:latin typeface="EHUSans Light"/>
                  <a:cs typeface="EHUSans Light"/>
                </a:rPr>
                <a:t>of differences in each  positions</a:t>
              </a:r>
            </a:p>
          </p:txBody>
        </p: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87</a:t>
            </a:fld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311901" y="4295712"/>
            <a:ext cx="1580390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311901" y="4427220"/>
            <a:ext cx="20879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EHUSans Light"/>
                <a:cs typeface="EHUSans Light"/>
              </a:rPr>
              <a:t>All the partial sums of differences to the </a:t>
            </a:r>
            <a:r>
              <a:rPr lang="en-US" sz="1400" u="sng" dirty="0">
                <a:solidFill>
                  <a:srgbClr val="3366FF"/>
                </a:solidFill>
                <a:latin typeface="EHUSans Light"/>
                <a:cs typeface="EHUSans Light"/>
              </a:rPr>
              <a:t>right </a:t>
            </a:r>
            <a:r>
              <a:rPr lang="en-US" sz="1400" dirty="0">
                <a:latin typeface="EHUSans Light"/>
                <a:cs typeface="EHUSans Light"/>
              </a:rPr>
              <a:t>must be </a:t>
            </a:r>
            <a:r>
              <a:rPr lang="en-US" sz="1400" u="sng" dirty="0">
                <a:solidFill>
                  <a:srgbClr val="3366FF"/>
                </a:solidFill>
                <a:latin typeface="EHUSans Light"/>
                <a:cs typeface="EHUSans Light"/>
              </a:rPr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3250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restrictions matrix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17486" y="1578372"/>
            <a:ext cx="6947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We propose an algorithm to calculate the restricted positions of the items: </a:t>
            </a:r>
            <a:endParaRPr lang="en-US" sz="1600" dirty="0">
              <a:latin typeface="EHUSans Light"/>
              <a:cs typeface="EHUSans 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2184400"/>
            <a:ext cx="2501900" cy="248920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1016000" y="4796552"/>
            <a:ext cx="2298700" cy="966708"/>
            <a:chOff x="1016000" y="4796552"/>
            <a:chExt cx="2298700" cy="96670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6000" y="5077460"/>
              <a:ext cx="2298700" cy="6858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178446" y="4796552"/>
              <a:ext cx="20545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1. Vector of differences.</a:t>
              </a:r>
              <a:endParaRPr lang="en-US" sz="1400" dirty="0">
                <a:latin typeface="EHUSans Light"/>
                <a:cs typeface="EHUSans Ligh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676140" y="2117289"/>
            <a:ext cx="1892300" cy="958703"/>
            <a:chOff x="4676140" y="2117289"/>
            <a:chExt cx="1892300" cy="95870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76140" y="2390192"/>
              <a:ext cx="1892300" cy="685800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4815726" y="2117289"/>
              <a:ext cx="1633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2. Sort differences</a:t>
              </a:r>
              <a:endParaRPr lang="en-US" sz="1400" dirty="0">
                <a:latin typeface="EHUSans Light"/>
                <a:cs typeface="EHUSans Light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815726" y="3154098"/>
            <a:ext cx="31213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EHUSans Light"/>
                <a:cs typeface="EHUSans Light"/>
              </a:rPr>
              <a:t>3</a:t>
            </a:r>
            <a:r>
              <a:rPr lang="en-US" sz="1400" dirty="0" smtClean="0">
                <a:latin typeface="EHUSans Light"/>
                <a:cs typeface="EHUSans Light"/>
              </a:rPr>
              <a:t>. Study </a:t>
            </a:r>
            <a:r>
              <a:rPr lang="en-US" sz="1400" dirty="0">
                <a:latin typeface="EHUSans Light"/>
                <a:cs typeface="EHUSans Light"/>
              </a:rPr>
              <a:t>the </a:t>
            </a:r>
            <a:r>
              <a:rPr lang="en-US" sz="1400" dirty="0" smtClean="0">
                <a:latin typeface="EHUSans Light"/>
                <a:cs typeface="EHUSans Light"/>
              </a:rPr>
              <a:t>most </a:t>
            </a:r>
            <a:r>
              <a:rPr lang="en-US" sz="1400" dirty="0">
                <a:latin typeface="EHUSans Light"/>
                <a:cs typeface="EHUSans Light"/>
              </a:rPr>
              <a:t>favorable </a:t>
            </a:r>
            <a:r>
              <a:rPr lang="en-US" sz="1400" dirty="0" smtClean="0">
                <a:latin typeface="EHUSans Light"/>
                <a:cs typeface="EHUSans Light"/>
              </a:rPr>
              <a:t>ordering</a:t>
            </a:r>
          </a:p>
          <a:p>
            <a:r>
              <a:rPr lang="en-US" sz="1400" dirty="0" smtClean="0">
                <a:latin typeface="EHUSans Light"/>
                <a:cs typeface="EHUSans Light"/>
              </a:rPr>
              <a:t>of differences in each  positions</a:t>
            </a:r>
          </a:p>
          <a:p>
            <a:endParaRPr lang="en-US" sz="1400" dirty="0">
              <a:latin typeface="EHUSans Light"/>
              <a:cs typeface="EHUSans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88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7790" y="3623952"/>
            <a:ext cx="2298700" cy="68580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>
            <a:off x="5311901" y="4295712"/>
            <a:ext cx="1580390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311901" y="4427220"/>
            <a:ext cx="20879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EHUSans Light"/>
                <a:cs typeface="EHUSans Light"/>
              </a:rPr>
              <a:t>All the partial sums of differences to the </a:t>
            </a:r>
            <a:r>
              <a:rPr lang="en-US" sz="1400" u="sng" dirty="0">
                <a:solidFill>
                  <a:srgbClr val="3366FF"/>
                </a:solidFill>
                <a:latin typeface="EHUSans Light"/>
                <a:cs typeface="EHUSans Light"/>
              </a:rPr>
              <a:t>right </a:t>
            </a:r>
            <a:r>
              <a:rPr lang="en-US" sz="1400" dirty="0">
                <a:latin typeface="EHUSans Light"/>
                <a:cs typeface="EHUSans Light"/>
              </a:rPr>
              <a:t>must be </a:t>
            </a:r>
            <a:r>
              <a:rPr lang="en-US" sz="1400" u="sng" dirty="0">
                <a:solidFill>
                  <a:srgbClr val="3366FF"/>
                </a:solidFill>
                <a:latin typeface="EHUSans Light"/>
                <a:cs typeface="EHUSans Light"/>
              </a:rPr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2806748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restrictions matrix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17486" y="1578372"/>
            <a:ext cx="6947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We propose an algorithm to calculate the restricted positions of the items: </a:t>
            </a:r>
            <a:endParaRPr lang="en-US" sz="1600" dirty="0">
              <a:latin typeface="EHUSans Light"/>
              <a:cs typeface="EHUSans 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2184400"/>
            <a:ext cx="2501900" cy="248920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1016000" y="4796552"/>
            <a:ext cx="2298700" cy="966708"/>
            <a:chOff x="1016000" y="4796552"/>
            <a:chExt cx="2298700" cy="96670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6000" y="5077460"/>
              <a:ext cx="2298700" cy="6858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178446" y="4796552"/>
              <a:ext cx="20545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1. Vector of differences.</a:t>
              </a:r>
              <a:endParaRPr lang="en-US" sz="1400" dirty="0">
                <a:latin typeface="EHUSans Light"/>
                <a:cs typeface="EHUSans Ligh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676140" y="2117289"/>
            <a:ext cx="1892300" cy="958703"/>
            <a:chOff x="4676140" y="2117289"/>
            <a:chExt cx="1892300" cy="95870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76140" y="2390192"/>
              <a:ext cx="1892300" cy="685800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4815726" y="2117289"/>
              <a:ext cx="1633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2. Sort differences</a:t>
              </a:r>
              <a:endParaRPr lang="en-US" sz="1400" dirty="0">
                <a:latin typeface="EHUSans Light"/>
                <a:cs typeface="EHUSans Ligh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736986" y="3154098"/>
            <a:ext cx="3161635" cy="3287388"/>
            <a:chOff x="4736986" y="3154098"/>
            <a:chExt cx="3161635" cy="3287388"/>
          </a:xfrm>
        </p:grpSpPr>
        <p:sp>
          <p:nvSpPr>
            <p:cNvPr id="16" name="TextBox 15"/>
            <p:cNvSpPr txBox="1"/>
            <p:nvPr/>
          </p:nvSpPr>
          <p:spPr>
            <a:xfrm>
              <a:off x="4815726" y="3154098"/>
              <a:ext cx="30828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3. </a:t>
              </a:r>
              <a:r>
                <a:rPr lang="en-US" sz="1400" dirty="0">
                  <a:latin typeface="EHUSans Light"/>
                  <a:cs typeface="EHUSans Light"/>
                </a:rPr>
                <a:t>Study the most favorable ordering</a:t>
              </a:r>
            </a:p>
            <a:p>
              <a:r>
                <a:rPr lang="en-US" sz="1400" dirty="0">
                  <a:latin typeface="EHUSans Light"/>
                  <a:cs typeface="EHUSans Light"/>
                </a:rPr>
                <a:t>of differences in each  positions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36986" y="3622086"/>
              <a:ext cx="2298700" cy="2819400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6995046" y="3748588"/>
            <a:ext cx="1275473" cy="1472247"/>
            <a:chOff x="6995046" y="3615373"/>
            <a:chExt cx="1275473" cy="1472247"/>
          </a:xfrm>
        </p:grpSpPr>
        <p:sp>
          <p:nvSpPr>
            <p:cNvPr id="10" name="Right Bracket 9"/>
            <p:cNvSpPr/>
            <p:nvPr/>
          </p:nvSpPr>
          <p:spPr>
            <a:xfrm>
              <a:off x="6995046" y="3615373"/>
              <a:ext cx="147434" cy="1472247"/>
            </a:xfrm>
            <a:prstGeom prst="rightBracket">
              <a:avLst/>
            </a:prstGeom>
            <a:ln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EHUSans"/>
                <a:cs typeface="EHUSan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52292" y="4088356"/>
              <a:ext cx="10182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"/>
                  <a:cs typeface="EHUSans"/>
                </a:rPr>
                <a:t>Non-local</a:t>
              </a:r>
            </a:p>
            <a:p>
              <a:r>
                <a:rPr lang="en-US" sz="1400" dirty="0" smtClean="0">
                  <a:latin typeface="EHUSans"/>
                  <a:cs typeface="EHUSans"/>
                </a:rPr>
                <a:t>optima</a:t>
              </a:r>
              <a:endParaRPr lang="en-US" sz="1400" dirty="0">
                <a:latin typeface="EHUSans"/>
                <a:cs typeface="EHUSans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000012" y="5385935"/>
            <a:ext cx="1578284" cy="820420"/>
            <a:chOff x="7000012" y="5252720"/>
            <a:chExt cx="1578284" cy="820420"/>
          </a:xfrm>
        </p:grpSpPr>
        <p:sp>
          <p:nvSpPr>
            <p:cNvPr id="21" name="Right Bracket 20"/>
            <p:cNvSpPr/>
            <p:nvPr/>
          </p:nvSpPr>
          <p:spPr>
            <a:xfrm>
              <a:off x="7000012" y="5252720"/>
              <a:ext cx="147434" cy="820420"/>
            </a:xfrm>
            <a:prstGeom prst="rightBracket">
              <a:avLst/>
            </a:prstGeom>
            <a:ln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EHUSans"/>
                <a:cs typeface="EHUSan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252292" y="5410942"/>
              <a:ext cx="13260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"/>
                  <a:cs typeface="EHUSans"/>
                </a:rPr>
                <a:t>Possible local</a:t>
              </a:r>
            </a:p>
            <a:p>
              <a:r>
                <a:rPr lang="en-US" sz="1400" dirty="0" smtClean="0">
                  <a:latin typeface="EHUSans"/>
                  <a:cs typeface="EHUSans"/>
                </a:rPr>
                <a:t>optima</a:t>
              </a:r>
              <a:endParaRPr lang="en-US" sz="1400" dirty="0">
                <a:latin typeface="EHUSans"/>
                <a:cs typeface="EHUSans"/>
              </a:endParaRPr>
            </a:p>
          </p:txBody>
        </p: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980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urope_tsp_diagr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5" y="0"/>
            <a:ext cx="9012735" cy="6858000"/>
          </a:xfrm>
          <a:prstGeom prst="rect">
            <a:avLst/>
          </a:prstGeom>
        </p:spPr>
      </p:pic>
      <p:pic>
        <p:nvPicPr>
          <p:cNvPr id="30" name="Picture 29" descr="latexit-dra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709" y="3408826"/>
            <a:ext cx="1854200" cy="241300"/>
          </a:xfrm>
          <a:prstGeom prst="rect">
            <a:avLst/>
          </a:prstGeom>
        </p:spPr>
      </p:pic>
      <p:sp useBgFill="1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470" y="211522"/>
            <a:ext cx="8539200" cy="1268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>
                <a:latin typeface="EHUSans Light"/>
                <a:cs typeface="EHUSans Light"/>
              </a:rPr>
              <a:t>optimization </a:t>
            </a:r>
            <a:r>
              <a:rPr lang="en-US" sz="3600" dirty="0" smtClean="0">
                <a:latin typeface="EHUSans Light"/>
                <a:cs typeface="EHUSans Light"/>
              </a:rPr>
              <a:t>problems</a:t>
            </a:r>
            <a:r>
              <a:rPr lang="en-US" dirty="0" smtClean="0">
                <a:latin typeface="EHUSans Light"/>
                <a:cs typeface="EHUSans Light"/>
              </a:rPr>
              <a:t/>
            </a:r>
            <a:br>
              <a:rPr lang="en-US" dirty="0" smtClean="0">
                <a:latin typeface="EHUSans Light"/>
                <a:cs typeface="EHUSans Light"/>
              </a:rPr>
            </a:br>
            <a:r>
              <a:rPr lang="en-US" sz="2400" dirty="0">
                <a:solidFill>
                  <a:srgbClr val="3366FF"/>
                </a:solidFill>
                <a:latin typeface="EHUSans Light"/>
                <a:cs typeface="EHUSans Light"/>
              </a:rPr>
              <a:t>Travelling Salesman 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Problem (TSP)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43903" y="2144009"/>
            <a:ext cx="22263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Which 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permutation</a:t>
            </a:r>
            <a:r>
              <a:rPr lang="en-US" dirty="0" smtClean="0">
                <a:latin typeface="EHUSans Light"/>
                <a:cs typeface="EHUSans Light"/>
              </a:rPr>
              <a:t> </a:t>
            </a:r>
          </a:p>
          <a:p>
            <a:r>
              <a:rPr lang="en-US" dirty="0" smtClean="0">
                <a:latin typeface="EHUSans Light"/>
                <a:cs typeface="EHUSans Light"/>
              </a:rPr>
              <a:t>of cities provides </a:t>
            </a:r>
          </a:p>
          <a:p>
            <a:r>
              <a:rPr lang="en-US" dirty="0" smtClean="0">
                <a:latin typeface="EHUSans Light"/>
                <a:cs typeface="EHUSans Light"/>
              </a:rPr>
              <a:t>the shortest path?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09300" y="5710924"/>
            <a:ext cx="31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1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001" y="3161254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6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78435" y="5526258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4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67004" y="4237670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5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90165" y="2854811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EHUSans"/>
                <a:cs typeface="EHUSans"/>
              </a:rPr>
              <a:t>7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53439" y="2508979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8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71177" y="160600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9</a:t>
            </a:r>
            <a:endParaRPr lang="en-US" dirty="0">
              <a:latin typeface="EHUSans"/>
              <a:cs typeface="EHUSans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2425079" y="5532299"/>
            <a:ext cx="38320" cy="28683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425079" y="3452624"/>
            <a:ext cx="0" cy="1876818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463399" y="2854812"/>
            <a:ext cx="597490" cy="43527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315297" y="1823644"/>
            <a:ext cx="1593523" cy="878848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5079318" y="1926489"/>
            <a:ext cx="399117" cy="84113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10" idx="1"/>
          </p:cNvCxnSpPr>
          <p:nvPr/>
        </p:nvCxnSpPr>
        <p:spPr>
          <a:xfrm flipH="1">
            <a:off x="4567004" y="3024287"/>
            <a:ext cx="981247" cy="1398049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4517059" y="4557064"/>
            <a:ext cx="782514" cy="1044129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538807" y="4615945"/>
            <a:ext cx="1760766" cy="1094979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315297" y="4547802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3</a:t>
            </a:r>
            <a:endParaRPr lang="en-US" dirty="0">
              <a:latin typeface="EHUSans"/>
              <a:cs typeface="EHU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</a:t>
            </a:fld>
            <a:endParaRPr lang="en-US"/>
          </a:p>
        </p:txBody>
      </p: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01" y="2508979"/>
            <a:ext cx="1612900" cy="3048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6" name="TextBox 25"/>
          <p:cNvSpPr txBox="1"/>
          <p:nvPr/>
        </p:nvSpPr>
        <p:spPr>
          <a:xfrm>
            <a:off x="2143193" y="5020713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"/>
                <a:cs typeface="EHUSans"/>
              </a:rPr>
              <a:t>2</a:t>
            </a:r>
            <a:endParaRPr lang="en-US" dirty="0">
              <a:latin typeface="EHUSans"/>
              <a:cs typeface="EHUSans"/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2514031" y="4615945"/>
            <a:ext cx="831822" cy="1279645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it-drag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39" y="3161254"/>
            <a:ext cx="17907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58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OP_fig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24" y="2170252"/>
            <a:ext cx="2947475" cy="291770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927896" y="2177862"/>
            <a:ext cx="2924941" cy="3316158"/>
            <a:chOff x="4927896" y="2177862"/>
            <a:chExt cx="2924941" cy="331615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7896" y="2177862"/>
              <a:ext cx="2924941" cy="2910094"/>
            </a:xfrm>
            <a:prstGeom prst="rect">
              <a:avLst/>
            </a:prstGeom>
          </p:spPr>
        </p:pic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4450" y="5214620"/>
              <a:ext cx="317500" cy="279400"/>
            </a:xfrm>
            <a:prstGeom prst="rect">
              <a:avLst/>
            </a:prstGeom>
          </p:spPr>
        </p:pic>
      </p:grp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860" y="5214620"/>
            <a:ext cx="292100" cy="2794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restrictions matrix</a:t>
            </a:r>
            <a:endParaRPr lang="en-US" sz="3600" dirty="0"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90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3292042" y="5905585"/>
            <a:ext cx="2573827" cy="338554"/>
            <a:chOff x="2663212" y="6127507"/>
            <a:chExt cx="2573827" cy="338554"/>
          </a:xfrm>
        </p:grpSpPr>
        <p:sp>
          <p:nvSpPr>
            <p:cNvPr id="5" name="TextBox 4"/>
            <p:cNvSpPr txBox="1"/>
            <p:nvPr/>
          </p:nvSpPr>
          <p:spPr>
            <a:xfrm>
              <a:off x="2663212" y="6127507"/>
              <a:ext cx="18902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EHUSans"/>
                  <a:cs typeface="EHUSans"/>
                </a:rPr>
                <a:t>Time complexity: </a:t>
              </a:r>
              <a:endParaRPr lang="en-US" sz="1600" dirty="0">
                <a:latin typeface="EHUSans"/>
                <a:cs typeface="EHUSans"/>
              </a:endParaRPr>
            </a:p>
          </p:txBody>
        </p:sp>
        <p:pic>
          <p:nvPicPr>
            <p:cNvPr id="6" name="Picture 5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2039" y="6142305"/>
              <a:ext cx="635000" cy="304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3992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The restricted insert neighborhood</a:t>
            </a:r>
            <a:endParaRPr lang="en-US" sz="36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60036" y="1982037"/>
            <a:ext cx="6840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EHUSans Light"/>
                <a:cs typeface="EHUSans Light"/>
              </a:rPr>
              <a:t>Incorporate the restrictions matrix to the insert neighborhood.</a:t>
            </a:r>
            <a:endParaRPr lang="en-US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60036" y="2540026"/>
            <a:ext cx="781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366FF"/>
              </a:buClr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EHUSans Light"/>
                <a:cs typeface="EHUSans Light"/>
              </a:rPr>
              <a:t>Discard the insert operations that move items to the restricted positions.</a:t>
            </a:r>
            <a:endParaRPr lang="en-US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860036" y="3591181"/>
            <a:ext cx="7410205" cy="0"/>
          </a:xfrm>
          <a:prstGeom prst="line">
            <a:avLst/>
          </a:prstGeom>
          <a:ln>
            <a:solidFill>
              <a:srgbClr val="336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774700" y="3779546"/>
            <a:ext cx="7861300" cy="1370304"/>
            <a:chOff x="774700" y="3779546"/>
            <a:chExt cx="7861300" cy="1370304"/>
          </a:xfrm>
        </p:grpSpPr>
        <p:sp>
          <p:nvSpPr>
            <p:cNvPr id="17" name="TextBox 16"/>
            <p:cNvSpPr txBox="1"/>
            <p:nvPr/>
          </p:nvSpPr>
          <p:spPr>
            <a:xfrm>
              <a:off x="860036" y="3779546"/>
              <a:ext cx="1128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Clr>
                  <a:srgbClr val="3366FF"/>
                </a:buClr>
              </a:pPr>
              <a:r>
                <a:rPr lang="en-US" dirty="0" smtClean="0">
                  <a:solidFill>
                    <a:srgbClr val="000000"/>
                  </a:solidFill>
                  <a:latin typeface="EHUSans Light"/>
                  <a:cs typeface="EHUSans Light"/>
                </a:rPr>
                <a:t>Theorem</a:t>
              </a:r>
              <a:endParaRPr lang="en-US" dirty="0">
                <a:solidFill>
                  <a:srgbClr val="000000"/>
                </a:solidFill>
                <a:latin typeface="EHUSans Light"/>
                <a:cs typeface="EHUSans Light"/>
              </a:endParaRPr>
            </a:p>
          </p:txBody>
        </p:sp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700" y="4375150"/>
              <a:ext cx="7861300" cy="774700"/>
            </a:xfrm>
            <a:prstGeom prst="rect">
              <a:avLst/>
            </a:prstGeom>
          </p:spPr>
        </p:pic>
      </p:grpSp>
      <p:sp>
        <p:nvSpPr>
          <p:cNvPr id="22" name="TextBox 21"/>
          <p:cNvSpPr txBox="1"/>
          <p:nvPr/>
        </p:nvSpPr>
        <p:spPr>
          <a:xfrm>
            <a:off x="860035" y="5537226"/>
            <a:ext cx="7588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3366FF"/>
              </a:buClr>
            </a:pPr>
            <a:r>
              <a:rPr lang="en-US" dirty="0" smtClean="0">
                <a:solidFill>
                  <a:srgbClr val="000000"/>
                </a:solidFill>
                <a:latin typeface="EHUSans Light"/>
                <a:cs typeface="EHUSans Light"/>
              </a:rPr>
              <a:t>The insert operation that most improves the solution </a:t>
            </a:r>
            <a:r>
              <a:rPr lang="en-US" dirty="0">
                <a:solidFill>
                  <a:srgbClr val="000000"/>
                </a:solidFill>
                <a:latin typeface="EHUSans Light"/>
                <a:cs typeface="EHUSans Light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EHUSans Light"/>
                <a:cs typeface="EHUSans Light"/>
              </a:rPr>
              <a:t>s never restricted.</a:t>
            </a:r>
            <a:endParaRPr lang="en-US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9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The restricted insert neighborhood</a:t>
            </a:r>
            <a:endParaRPr lang="en-US" sz="36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92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5912" y="2280862"/>
            <a:ext cx="15027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5912" y="4812757"/>
            <a:ext cx="16850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Restricted 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395" y="1606503"/>
            <a:ext cx="6007100" cy="2171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047" y="4190475"/>
            <a:ext cx="60071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53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221" y="4184650"/>
            <a:ext cx="5892800" cy="2044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891" y="1594853"/>
            <a:ext cx="5892800" cy="20447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The restricted insert neighborhood</a:t>
            </a:r>
            <a:endParaRPr lang="en-US" sz="36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93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5912" y="2280862"/>
            <a:ext cx="15027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5912" y="4812757"/>
            <a:ext cx="16850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Restricted 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035424" y="2921448"/>
            <a:ext cx="358783" cy="35308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2591215" y="2871333"/>
            <a:ext cx="244884" cy="14692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591215" y="2465863"/>
            <a:ext cx="244884" cy="252848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2579825" y="1900715"/>
            <a:ext cx="307530" cy="781552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2949999" y="2201627"/>
            <a:ext cx="85425" cy="48064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3022600" y="2232026"/>
            <a:ext cx="301625" cy="45976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3060700" y="2571750"/>
            <a:ext cx="196850" cy="17145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3076575" y="2441575"/>
            <a:ext cx="657225" cy="35242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3083507" y="2663828"/>
            <a:ext cx="1110668" cy="16917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083507" y="2312564"/>
            <a:ext cx="1035050" cy="48143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H="1">
            <a:off x="2602605" y="5455426"/>
            <a:ext cx="244884" cy="14692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 flipV="1">
            <a:off x="2591215" y="4484808"/>
            <a:ext cx="307530" cy="781552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3033990" y="4816119"/>
            <a:ext cx="301625" cy="45976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3087965" y="5025668"/>
            <a:ext cx="657225" cy="35242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3094897" y="4896657"/>
            <a:ext cx="1035050" cy="48143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289551" y="3707141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 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289551" y="6186246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416550" y="3704909"/>
            <a:ext cx="389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10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458907" y="6186246"/>
            <a:ext cx="286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EHUSans"/>
                <a:cs typeface="EHUSans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45628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94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891" y="1594853"/>
            <a:ext cx="5892800" cy="2044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603" y="4184650"/>
            <a:ext cx="5892800" cy="20447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The restricted insert neighborhood</a:t>
            </a:r>
            <a:endParaRPr lang="en-US" sz="36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94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5912" y="2280862"/>
            <a:ext cx="15027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5912" y="4812757"/>
            <a:ext cx="16850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Restricted 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9551" y="3707141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9551" y="6186246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035424" y="2921448"/>
            <a:ext cx="358783" cy="35308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2591215" y="2871333"/>
            <a:ext cx="244884" cy="14692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2591215" y="2465863"/>
            <a:ext cx="244884" cy="252848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2579825" y="1900715"/>
            <a:ext cx="307530" cy="781552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949999" y="2201627"/>
            <a:ext cx="85425" cy="48064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022600" y="2232026"/>
            <a:ext cx="301625" cy="45976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060700" y="2571750"/>
            <a:ext cx="196850" cy="17145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3076575" y="2441575"/>
            <a:ext cx="657225" cy="35242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3083507" y="2663828"/>
            <a:ext cx="1110668" cy="16917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083507" y="2312564"/>
            <a:ext cx="1035050" cy="48143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2602605" y="5455426"/>
            <a:ext cx="244884" cy="14692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2591215" y="4484808"/>
            <a:ext cx="307530" cy="781552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3033990" y="4816119"/>
            <a:ext cx="301625" cy="45976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087965" y="5025668"/>
            <a:ext cx="657225" cy="35242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094897" y="4896657"/>
            <a:ext cx="1035050" cy="481437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416550" y="3704909"/>
            <a:ext cx="389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10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58907" y="6186246"/>
            <a:ext cx="286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EHUSans"/>
                <a:cs typeface="EHUSans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22687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851" y="4248150"/>
            <a:ext cx="5778500" cy="21082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The restricted insert neighborhood</a:t>
            </a:r>
            <a:endParaRPr lang="en-US" sz="36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95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5912" y="2280862"/>
            <a:ext cx="15027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5912" y="4812757"/>
            <a:ext cx="16850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Restricted 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191" y="1659819"/>
            <a:ext cx="5778500" cy="2108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89551" y="3707141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9551" y="6186246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16550" y="3704909"/>
            <a:ext cx="389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10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58907" y="6186246"/>
            <a:ext cx="286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EHUSans"/>
                <a:cs typeface="EHUSans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779213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521" y="1659819"/>
            <a:ext cx="5778500" cy="2108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181" y="4255827"/>
            <a:ext cx="5778500" cy="21082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The restricted insert neighborhood</a:t>
            </a:r>
            <a:endParaRPr lang="en-US" sz="36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96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5912" y="2280862"/>
            <a:ext cx="15027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5912" y="4812757"/>
            <a:ext cx="16850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Restricted 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9551" y="3707141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9551" y="6186246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16550" y="3704909"/>
            <a:ext cx="389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EHUSans"/>
                <a:cs typeface="EHUSans"/>
              </a:rPr>
              <a:t>2</a:t>
            </a:r>
            <a:r>
              <a:rPr lang="en-US" sz="1400" dirty="0" smtClean="0">
                <a:latin typeface="EHUSans"/>
                <a:cs typeface="EHUSans"/>
              </a:rPr>
              <a:t>0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58907" y="6186246"/>
            <a:ext cx="3886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11</a:t>
            </a:r>
            <a:endParaRPr lang="en-US" sz="1400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391590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181" y="4248150"/>
            <a:ext cx="5778500" cy="2108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191" y="1667496"/>
            <a:ext cx="5778500" cy="21082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The restricted insert neighborhood</a:t>
            </a:r>
            <a:endParaRPr lang="en-US" sz="36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97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5912" y="2280862"/>
            <a:ext cx="15027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5912" y="4812757"/>
            <a:ext cx="16850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Restricted 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9551" y="3707141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9551" y="6186246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 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16550" y="3704909"/>
            <a:ext cx="389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EHUSans"/>
                <a:cs typeface="EHUSans"/>
              </a:rPr>
              <a:t>3</a:t>
            </a:r>
            <a:r>
              <a:rPr lang="en-US" sz="1400" dirty="0" smtClean="0">
                <a:latin typeface="EHUSans"/>
                <a:cs typeface="EHUSans"/>
              </a:rPr>
              <a:t>0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58907" y="6186246"/>
            <a:ext cx="389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17</a:t>
            </a:r>
            <a:endParaRPr lang="en-US" sz="1400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4191538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521" y="1667496"/>
            <a:ext cx="5778500" cy="2108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181" y="4260479"/>
            <a:ext cx="5778500" cy="21082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The restricted insert neighborhood</a:t>
            </a:r>
            <a:endParaRPr lang="en-US" sz="36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98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5912" y="2280862"/>
            <a:ext cx="15027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5912" y="4812757"/>
            <a:ext cx="16850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Restricted Insert </a:t>
            </a:r>
          </a:p>
          <a:p>
            <a:r>
              <a:rPr lang="en-US" sz="1600" dirty="0" smtClean="0">
                <a:latin typeface="EHUSans Light"/>
                <a:cs typeface="EHUSans Light"/>
              </a:rPr>
              <a:t>neighborhood</a:t>
            </a:r>
            <a:endParaRPr lang="en-US" sz="1600" dirty="0">
              <a:latin typeface="EHUSans Light"/>
              <a:cs typeface="EHUSans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56514" y="3927724"/>
            <a:ext cx="115929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latin typeface="EHUSans Light"/>
                <a:cs typeface="EHUSans Light"/>
              </a:rPr>
              <a:t>Same final </a:t>
            </a:r>
          </a:p>
          <a:p>
            <a:pPr algn="ctr"/>
            <a:r>
              <a:rPr lang="en-US" sz="1600" dirty="0" smtClean="0">
                <a:latin typeface="EHUSans Light"/>
                <a:cs typeface="EHUSans Light"/>
              </a:rPr>
              <a:t>solution</a:t>
            </a:r>
            <a:endParaRPr lang="en-US" sz="1600" dirty="0">
              <a:latin typeface="EHUSans Light"/>
              <a:cs typeface="EHUSans Light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7336160" y="3402802"/>
            <a:ext cx="0" cy="522182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7336160" y="4574055"/>
            <a:ext cx="0" cy="109728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89551" y="3707141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89551" y="6186246"/>
            <a:ext cx="1221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Evaluations: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16550" y="3704909"/>
            <a:ext cx="389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EHUSans"/>
                <a:cs typeface="EHUSans"/>
              </a:rPr>
              <a:t>3</a:t>
            </a:r>
            <a:r>
              <a:rPr lang="en-US" sz="1400" dirty="0" smtClean="0">
                <a:latin typeface="EHUSans"/>
                <a:cs typeface="EHUSans"/>
              </a:rPr>
              <a:t>0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58907" y="6186246"/>
            <a:ext cx="389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17</a:t>
            </a:r>
            <a:endParaRPr lang="en-US" sz="1400" dirty="0">
              <a:latin typeface="EHUSans"/>
              <a:cs typeface="EHUSans"/>
            </a:endParaRPr>
          </a:p>
        </p:txBody>
      </p:sp>
    </p:spTree>
    <p:extLst>
      <p:ext uri="{BB962C8B-B14F-4D97-AF65-F5344CB8AC3E}">
        <p14:creationId xmlns:p14="http://schemas.microsoft.com/office/powerpoint/2010/main" val="4183920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8083260"/>
              </p:ext>
            </p:extLst>
          </p:nvPr>
        </p:nvGraphicFramePr>
        <p:xfrm>
          <a:off x="1068322" y="2063053"/>
          <a:ext cx="6960559" cy="12698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81070"/>
                <a:gridCol w="715716"/>
                <a:gridCol w="893812"/>
                <a:gridCol w="893812"/>
                <a:gridCol w="893812"/>
                <a:gridCol w="893812"/>
                <a:gridCol w="893812"/>
                <a:gridCol w="794713"/>
              </a:tblGrid>
              <a:tr h="545807"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1000n</a:t>
                      </a:r>
                      <a:r>
                        <a:rPr lang="en-US" sz="1200" b="0" i="0" baseline="3000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200" b="0" i="0" baseline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200" b="0" i="0" baseline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evals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.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150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250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750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Total</a:t>
                      </a:r>
                      <a:endParaRPr lang="en-US" sz="1200" b="0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MA</a:t>
                      </a:r>
                      <a:r>
                        <a:rPr lang="en-US" sz="12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r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2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vs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MA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35 (4)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31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(8)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39 (11)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43 (7)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41 (9)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 (13)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226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(52)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ILS</a:t>
                      </a:r>
                      <a:r>
                        <a:rPr lang="en-US" sz="12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r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200" b="0" i="0" baseline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vs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ILS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 (2)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 (2)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49 (1)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48 (2)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(0)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(0)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271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(7)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8270450"/>
              </p:ext>
            </p:extLst>
          </p:nvPr>
        </p:nvGraphicFramePr>
        <p:xfrm>
          <a:off x="1068325" y="3498073"/>
          <a:ext cx="6960554" cy="12698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81071"/>
                <a:gridCol w="715716"/>
                <a:gridCol w="893811"/>
                <a:gridCol w="893811"/>
                <a:gridCol w="893811"/>
                <a:gridCol w="893811"/>
                <a:gridCol w="893811"/>
                <a:gridCol w="794712"/>
              </a:tblGrid>
              <a:tr h="545807"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5000n</a:t>
                      </a:r>
                      <a:r>
                        <a:rPr lang="en-US" sz="1200" b="0" i="0" baseline="3000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200" b="0" i="0" baseline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200" b="0" i="0" baseline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evals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.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150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250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750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Total</a:t>
                      </a:r>
                      <a:endParaRPr lang="en-US" sz="1200" b="0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MA</a:t>
                      </a:r>
                      <a:r>
                        <a:rPr lang="en-US" sz="12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r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2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vs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MA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 (2)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39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(0)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(0)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49 (1)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44 (6)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44 (6)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263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(15)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ILS</a:t>
                      </a:r>
                      <a:r>
                        <a:rPr lang="en-US" sz="12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r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200" b="0" i="0" baseline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vs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ILS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38 (1)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36 (3)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(0)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 (5)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46 (4)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47 (3)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262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(16)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539470"/>
              </p:ext>
            </p:extLst>
          </p:nvPr>
        </p:nvGraphicFramePr>
        <p:xfrm>
          <a:off x="1068325" y="4944483"/>
          <a:ext cx="6960553" cy="12698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81070"/>
                <a:gridCol w="715716"/>
                <a:gridCol w="893811"/>
                <a:gridCol w="893811"/>
                <a:gridCol w="893811"/>
                <a:gridCol w="893811"/>
                <a:gridCol w="893811"/>
                <a:gridCol w="794712"/>
              </a:tblGrid>
              <a:tr h="545807"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10000n</a:t>
                      </a:r>
                      <a:r>
                        <a:rPr lang="en-US" sz="1200" b="0" i="0" baseline="3000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2</a:t>
                      </a:r>
                      <a:r>
                        <a:rPr lang="en-US" sz="1200" b="0" i="0" baseline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200" b="0" i="0" baseline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evals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.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150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250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300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750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1000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3366FF"/>
                          </a:solidFill>
                          <a:latin typeface="EHUSans Light"/>
                          <a:cs typeface="EHUSans Light"/>
                        </a:rPr>
                        <a:t>Total</a:t>
                      </a:r>
                      <a:endParaRPr lang="en-US" sz="1200" b="0" i="0" dirty="0">
                        <a:solidFill>
                          <a:srgbClr val="3366FF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MA</a:t>
                      </a:r>
                      <a:r>
                        <a:rPr lang="en-US" sz="12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r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2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vs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MA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39 (0)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34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(5)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43 (7)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(0)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50 (0)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49 (1)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265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(13)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2045"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ILS</a:t>
                      </a:r>
                      <a:r>
                        <a:rPr lang="en-US" sz="1200" b="0" i="0" baseline="-2500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r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</a:t>
                      </a:r>
                      <a:r>
                        <a:rPr lang="en-US" sz="1200" b="0" i="0" baseline="0" dirty="0" err="1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vs</a:t>
                      </a:r>
                      <a:r>
                        <a:rPr lang="en-US" sz="1200" b="0" i="0" baseline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ILS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33 (6)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37 (2)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46 (4)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42 (8)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43 (7)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45 (5)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200" b="1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246</a:t>
                      </a:r>
                      <a:r>
                        <a:rPr lang="en-US" sz="1200" b="0" i="0" dirty="0" smtClean="0">
                          <a:solidFill>
                            <a:srgbClr val="000000"/>
                          </a:solidFill>
                          <a:latin typeface="EHUSans Light"/>
                          <a:cs typeface="EHUSans Light"/>
                        </a:rPr>
                        <a:t> (32)</a:t>
                      </a:r>
                      <a:endParaRPr lang="en-US" sz="1200" b="0" i="0" dirty="0">
                        <a:solidFill>
                          <a:srgbClr val="000000"/>
                        </a:solidFill>
                        <a:latin typeface="EHUSans Light"/>
                        <a:cs typeface="EHUSans Light"/>
                      </a:endParaRPr>
                    </a:p>
                  </a:txBody>
                  <a:tcPr marL="97193" marR="97193" marT="48596" marB="48596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999038" y="6214587"/>
            <a:ext cx="165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EHUSans"/>
                <a:cs typeface="EHUSans"/>
              </a:rPr>
              <a:t>278 instances</a:t>
            </a:r>
            <a:endParaRPr lang="en-US" dirty="0">
              <a:solidFill>
                <a:schemeClr val="bg1"/>
              </a:solidFill>
              <a:latin typeface="EHUSans"/>
              <a:cs typeface="EHUSans"/>
            </a:endParaRPr>
          </a:p>
        </p:txBody>
      </p:sp>
      <p:sp>
        <p:nvSpPr>
          <p:cNvPr id="10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Experiments</a:t>
            </a:r>
            <a:b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Maximum number of evaluations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1828" y="1453638"/>
            <a:ext cx="7917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err="1" smtClean="0">
                <a:solidFill>
                  <a:srgbClr val="000000"/>
                </a:solidFill>
                <a:latin typeface="EHUSans Light"/>
                <a:cs typeface="EHUSans Light"/>
              </a:rPr>
              <a:t>Schiavinotto</a:t>
            </a:r>
            <a:r>
              <a:rPr lang="en-US" sz="1400" dirty="0" smtClean="0">
                <a:solidFill>
                  <a:srgbClr val="000000"/>
                </a:solidFill>
                <a:latin typeface="EHUSans Light"/>
                <a:cs typeface="EHUSans Light"/>
              </a:rPr>
              <a:t>, T., </a:t>
            </a:r>
            <a:r>
              <a:rPr lang="en-US" sz="1400" dirty="0" err="1" smtClean="0">
                <a:solidFill>
                  <a:srgbClr val="000000"/>
                </a:solidFill>
                <a:latin typeface="EHUSans Light"/>
                <a:cs typeface="EHUSans Light"/>
              </a:rPr>
              <a:t>Stützle</a:t>
            </a:r>
            <a:r>
              <a:rPr lang="en-US" sz="1400" dirty="0" smtClean="0">
                <a:solidFill>
                  <a:srgbClr val="000000"/>
                </a:solidFill>
                <a:latin typeface="EHUSans Light"/>
                <a:cs typeface="EHUSans Light"/>
              </a:rPr>
              <a:t>, T., 2004. The linear ordering problem: instances, search space analysis and algorithms. </a:t>
            </a:r>
            <a:r>
              <a:rPr lang="en-US" sz="1400" i="1" dirty="0" smtClean="0">
                <a:solidFill>
                  <a:srgbClr val="000000"/>
                </a:solidFill>
                <a:latin typeface="EHUSans Light"/>
                <a:cs typeface="EHUSans Light"/>
              </a:rPr>
              <a:t>Journal of Mathematical </a:t>
            </a:r>
            <a:r>
              <a:rPr lang="en-US" sz="1400" i="1" dirty="0" err="1" smtClean="0">
                <a:solidFill>
                  <a:srgbClr val="000000"/>
                </a:solidFill>
                <a:latin typeface="EHUSans Light"/>
                <a:cs typeface="EHUSans Light"/>
              </a:rPr>
              <a:t>Modelling</a:t>
            </a:r>
            <a:r>
              <a:rPr lang="en-US" sz="1400" i="1" dirty="0" smtClean="0">
                <a:solidFill>
                  <a:srgbClr val="000000"/>
                </a:solidFill>
                <a:latin typeface="EHUSans Light"/>
                <a:cs typeface="EHUSans Light"/>
              </a:rPr>
              <a:t> and Algorithms.</a:t>
            </a:r>
            <a:endParaRPr lang="en-US" sz="1400" i="1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99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31520" y="6319163"/>
            <a:ext cx="1428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EHUSans Light"/>
                <a:cs typeface="EHUSans Light"/>
              </a:rPr>
              <a:t>278 instances </a:t>
            </a:r>
            <a:endParaRPr lang="en-US" sz="1600" dirty="0"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568964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6352</TotalTime>
  <Words>4853</Words>
  <Application>Microsoft Macintosh PowerPoint</Application>
  <PresentationFormat>On-screen Show (4:3)</PresentationFormat>
  <Paragraphs>1567</Paragraphs>
  <Slides>122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122</vt:i4>
      </vt:variant>
    </vt:vector>
  </HeadingPairs>
  <TitlesOfParts>
    <vt:vector size="123" baseType="lpstr">
      <vt:lpstr>Office Theme</vt:lpstr>
      <vt:lpstr>Solving Permutation Problems with  Estimation of Distribution Algorithms and Extensions Thereof</vt:lpstr>
      <vt:lpstr>Outline</vt:lpstr>
      <vt:lpstr>Permutation optimization problems Definition</vt:lpstr>
      <vt:lpstr>Permutation optimization problems Definition</vt:lpstr>
      <vt:lpstr>Permutation optimization problems Notation</vt:lpstr>
      <vt:lpstr>Permutation optimization problems Goal</vt:lpstr>
      <vt:lpstr>Permutation optimization problems </vt:lpstr>
      <vt:lpstr>Permutation optimization problems Travelling Salesman Problem (TSP)</vt:lpstr>
      <vt:lpstr>Permutation optimization problems Travelling Salesman Problem (TSP)</vt:lpstr>
      <vt:lpstr>Permutation optimization problems Travelling Salesman Problem (TSP)</vt:lpstr>
      <vt:lpstr>Permutation optimization problems Definition</vt:lpstr>
      <vt:lpstr>Contributions to the design of  EDAs for permutation problems</vt:lpstr>
      <vt:lpstr>Estimation of distribution algorithms Definition</vt:lpstr>
      <vt:lpstr>Review of EDAs for permutation problems EDAs for integer domain problems</vt:lpstr>
      <vt:lpstr>Review of EDAs for permutation problems EDAs for integer domain problems</vt:lpstr>
      <vt:lpstr>Review of EDAs for permutation problems EDAs for integer domain problems</vt:lpstr>
      <vt:lpstr>Review of EDAs for permutation problems EDAs for continuous domain problems</vt:lpstr>
      <vt:lpstr>Review of EDAs for permutation problems EDAs for continuous domain problems</vt:lpstr>
      <vt:lpstr>Review of EDAs for permutation problems Permutation-oriented EDAs</vt:lpstr>
      <vt:lpstr>Review of EDAs for permutation problems Permutation-oriented EDAs</vt:lpstr>
      <vt:lpstr>Review of EDAs for permutation problems Permutation-oriented EDAs</vt:lpstr>
      <vt:lpstr>Review of EDAs for permutation problems Permutation-oriented EDAs</vt:lpstr>
      <vt:lpstr>Review of EDAs for permutation problems Permutation-oriented EDAs</vt:lpstr>
      <vt:lpstr>Review of EDAs for permutation problems Experimental design</vt:lpstr>
      <vt:lpstr>Review of EDAs for permutation problems Experiments</vt:lpstr>
      <vt:lpstr>Review of EDAs for permutation problems Experiments</vt:lpstr>
      <vt:lpstr>Three research paths to investigate</vt:lpstr>
      <vt:lpstr>The Mallows model Definition</vt:lpstr>
      <vt:lpstr>The Mallows model Definition</vt:lpstr>
      <vt:lpstr>The Mallows model Definition</vt:lpstr>
      <vt:lpstr>The Generalized Mallows model Definition</vt:lpstr>
      <vt:lpstr>The Generalized Mallows model Kendall’s-τ distance</vt:lpstr>
      <vt:lpstr>The Generalized Mallows model Learning and sampling</vt:lpstr>
      <vt:lpstr>The Generalized Mallows model Learning and sampling</vt:lpstr>
      <vt:lpstr>The Generalized Mallows model Learning and sampling</vt:lpstr>
      <vt:lpstr>The Generalized Mallows model Learning and sampling</vt:lpstr>
      <vt:lpstr>The Generalized Mallows model Learning and sampling</vt:lpstr>
      <vt:lpstr>The Generalized Mallows model Learning and sampling</vt:lpstr>
      <vt:lpstr>The Generalized Mallows model Learning and sampling</vt:lpstr>
      <vt:lpstr>Permutation Flowshop Scheduling Problem Definition</vt:lpstr>
      <vt:lpstr>Experimental design </vt:lpstr>
      <vt:lpstr>The Generalized Mallows EDA Experiments</vt:lpstr>
      <vt:lpstr>Hybrid Generalized Mallows EDA HGMEDA</vt:lpstr>
      <vt:lpstr>The Hybrid Generalized Mallows EDA Experiments</vt:lpstr>
      <vt:lpstr>The Hybrid Generalized Mallows EDA Experiments</vt:lpstr>
      <vt:lpstr>The Generalized Mallows EDA Analysis</vt:lpstr>
      <vt:lpstr>The Generalized Mallows EDA Analysis</vt:lpstr>
      <vt:lpstr>The Generalized Mallows EDA Analysis</vt:lpstr>
      <vt:lpstr>Experimental design </vt:lpstr>
      <vt:lpstr>The Generalized Mallows EDA LR initialization and additional evaluations</vt:lpstr>
      <vt:lpstr>The Generalized Mallows EDA Conclusions</vt:lpstr>
      <vt:lpstr>Other distances Cayley distance</vt:lpstr>
      <vt:lpstr>Other distances Ulam distance</vt:lpstr>
      <vt:lpstr>Experimental design </vt:lpstr>
      <vt:lpstr>Evaluating the performance of EDAs </vt:lpstr>
      <vt:lpstr>Distances and neighborhoods</vt:lpstr>
      <vt:lpstr>Experimental design </vt:lpstr>
      <vt:lpstr>Evaluating the performance of MLSs </vt:lpstr>
      <vt:lpstr>Correlation Analysis Experiments</vt:lpstr>
      <vt:lpstr>Ruggedness of the fitness landscape</vt:lpstr>
      <vt:lpstr>Conclusions</vt:lpstr>
      <vt:lpstr>Studying the linear ordering problem</vt:lpstr>
      <vt:lpstr>The linear ordering problem </vt:lpstr>
      <vt:lpstr>The linear ordering problem </vt:lpstr>
      <vt:lpstr>The linear ordering problem</vt:lpstr>
      <vt:lpstr>The linear ordering problem Some applications</vt:lpstr>
      <vt:lpstr>The insert neighborhood Definitions</vt:lpstr>
      <vt:lpstr>The insert neighborhood Definitions</vt:lpstr>
      <vt:lpstr>The insert neighborhood Definitions</vt:lpstr>
      <vt:lpstr>The insert neighborhood Definitions</vt:lpstr>
      <vt:lpstr>The linear ordering problem An insert operation</vt:lpstr>
      <vt:lpstr>The linear ordering problem An insert operation</vt:lpstr>
      <vt:lpstr>The linear ordering problem An insert operation</vt:lpstr>
      <vt:lpstr>The linear ordering problem An insert operation</vt:lpstr>
      <vt:lpstr>The linear ordering problem An insert operation</vt:lpstr>
      <vt:lpstr>The linear ordering problem An insert operation</vt:lpstr>
      <vt:lpstr>The linear ordering problem An insert operation</vt:lpstr>
      <vt:lpstr>The linear ordering problem An insert operation</vt:lpstr>
      <vt:lpstr>The linear ordering problem An insert operation</vt:lpstr>
      <vt:lpstr>The linear ordering problem The contribution of an item to the fitness function</vt:lpstr>
      <vt:lpstr>The linear ordering problem The contribution of an item to the fitness function</vt:lpstr>
      <vt:lpstr>The linear ordering problem The contribution of an item to the fitness function</vt:lpstr>
      <vt:lpstr>The linear ordering problem The contribution of an item to the fitness function</vt:lpstr>
      <vt:lpstr>The linear ordering problem The contribution of an item to the fitness function</vt:lpstr>
      <vt:lpstr>The vector of differences Local optima</vt:lpstr>
      <vt:lpstr>The vector of differences Local optima</vt:lpstr>
      <vt:lpstr>The restrictions matrix</vt:lpstr>
      <vt:lpstr>The restrictions matrix</vt:lpstr>
      <vt:lpstr>The restrictions matrix</vt:lpstr>
      <vt:lpstr>The restrictions matrix</vt:lpstr>
      <vt:lpstr>The restricted insert neighborhood</vt:lpstr>
      <vt:lpstr>The restricted insert neighborhood</vt:lpstr>
      <vt:lpstr>The restricted insert neighborhood</vt:lpstr>
      <vt:lpstr>The restricted insert neighborhood</vt:lpstr>
      <vt:lpstr>The restricted insert neighborhood</vt:lpstr>
      <vt:lpstr>The restricted insert neighborhood</vt:lpstr>
      <vt:lpstr>The restricted insert neighborhood</vt:lpstr>
      <vt:lpstr>The restricted insert neighborhood</vt:lpstr>
      <vt:lpstr>Experiments Maximum number of evaluations</vt:lpstr>
      <vt:lpstr>Experiments Execution time</vt:lpstr>
      <vt:lpstr>Conclusions</vt:lpstr>
      <vt:lpstr>A general multi-objectivization scheme based on the elementary landscape decomposition</vt:lpstr>
      <vt:lpstr>Multi-objectivization Definitions</vt:lpstr>
      <vt:lpstr>Elementary landscapes Definitions</vt:lpstr>
      <vt:lpstr>Elementary landscape decomposition Conditions</vt:lpstr>
      <vt:lpstr>Elementary Landscape Decomposition The quadratic assignment problem (QAP)</vt:lpstr>
      <vt:lpstr>Elementary Landscape Decomposition The quadratic assignment problem (QAP)</vt:lpstr>
      <vt:lpstr>Elementary landscape decomposition 2-objective QAP</vt:lpstr>
      <vt:lpstr>Elementary landscape decomposition 2-objective QAP</vt:lpstr>
      <vt:lpstr>Elementary landscape decomposition 2-objective QAP</vt:lpstr>
      <vt:lpstr>Experiments </vt:lpstr>
      <vt:lpstr>Conclusions </vt:lpstr>
      <vt:lpstr>Conclusions and Future Work</vt:lpstr>
      <vt:lpstr>Conclusions</vt:lpstr>
      <vt:lpstr>Future Work Part I</vt:lpstr>
      <vt:lpstr>Future Work Part II</vt:lpstr>
      <vt:lpstr>Future Work Part III</vt:lpstr>
      <vt:lpstr>Publications Articles</vt:lpstr>
      <vt:lpstr>Publications Articles</vt:lpstr>
      <vt:lpstr>Publications Conference Communications</vt:lpstr>
      <vt:lpstr>Publications Collaborations</vt:lpstr>
      <vt:lpstr>Solving Permutation Problems with  Estimation of Distribution Algorithms and Extensions Thereof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Permutation Problems with  Estimation of Distribution Algorithms and Extensions Thereof</dc:title>
  <dc:creator>Josu Ceberio Uribe</dc:creator>
  <cp:lastModifiedBy>Josu Ceberio</cp:lastModifiedBy>
  <cp:revision>750</cp:revision>
  <cp:lastPrinted>2014-11-24T11:43:01Z</cp:lastPrinted>
  <dcterms:created xsi:type="dcterms:W3CDTF">2014-11-17T11:09:28Z</dcterms:created>
  <dcterms:modified xsi:type="dcterms:W3CDTF">2015-02-02T09:58:16Z</dcterms:modified>
</cp:coreProperties>
</file>